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4" r:id="rId4"/>
    <p:sldMasterId id="2147483982" r:id="rId5"/>
    <p:sldMasterId id="2147483998" r:id="rId6"/>
    <p:sldMasterId id="2147484014" r:id="rId7"/>
    <p:sldMasterId id="2147484030" r:id="rId8"/>
    <p:sldMasterId id="2147484046" r:id="rId9"/>
    <p:sldMasterId id="2147484062" r:id="rId10"/>
    <p:sldMasterId id="2147484078" r:id="rId11"/>
    <p:sldMasterId id="2147484094" r:id="rId12"/>
    <p:sldMasterId id="2147484110" r:id="rId13"/>
  </p:sldMasterIdLst>
  <p:notesMasterIdLst>
    <p:notesMasterId r:id="rId51"/>
  </p:notesMasterIdLst>
  <p:handoutMasterIdLst>
    <p:handoutMasterId r:id="rId52"/>
  </p:handoutMasterIdLst>
  <p:sldIdLst>
    <p:sldId id="280" r:id="rId14"/>
    <p:sldId id="297" r:id="rId15"/>
    <p:sldId id="293" r:id="rId16"/>
    <p:sldId id="372" r:id="rId17"/>
    <p:sldId id="375" r:id="rId18"/>
    <p:sldId id="367" r:id="rId19"/>
    <p:sldId id="376" r:id="rId20"/>
    <p:sldId id="334" r:id="rId21"/>
    <p:sldId id="368" r:id="rId22"/>
    <p:sldId id="369" r:id="rId23"/>
    <p:sldId id="336" r:id="rId24"/>
    <p:sldId id="337" r:id="rId25"/>
    <p:sldId id="300" r:id="rId26"/>
    <p:sldId id="386" r:id="rId27"/>
    <p:sldId id="303" r:id="rId28"/>
    <p:sldId id="310" r:id="rId29"/>
    <p:sldId id="349" r:id="rId30"/>
    <p:sldId id="304" r:id="rId31"/>
    <p:sldId id="302" r:id="rId32"/>
    <p:sldId id="305" r:id="rId33"/>
    <p:sldId id="347" r:id="rId34"/>
    <p:sldId id="348" r:id="rId35"/>
    <p:sldId id="385" r:id="rId36"/>
    <p:sldId id="354" r:id="rId37"/>
    <p:sldId id="311" r:id="rId38"/>
    <p:sldId id="380" r:id="rId39"/>
    <p:sldId id="381" r:id="rId40"/>
    <p:sldId id="382" r:id="rId41"/>
    <p:sldId id="383" r:id="rId42"/>
    <p:sldId id="384" r:id="rId43"/>
    <p:sldId id="356" r:id="rId44"/>
    <p:sldId id="360" r:id="rId45"/>
    <p:sldId id="361" r:id="rId46"/>
    <p:sldId id="363" r:id="rId47"/>
    <p:sldId id="364" r:id="rId48"/>
    <p:sldId id="351" r:id="rId49"/>
    <p:sldId id="358" r:id="rId50"/>
  </p:sldIdLst>
  <p:sldSz cx="9144000" cy="6858000" type="screen4x3"/>
  <p:notesSz cx="6797675" cy="9928225"/>
  <p:custDataLst>
    <p:tags r:id="rId53"/>
  </p:custDataLst>
  <p:defaultTextStyle>
    <a:defPPr>
      <a:defRPr lang="en-GB"/>
    </a:defPPr>
    <a:lvl1pPr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B35"/>
    <a:srgbClr val="AFC828"/>
    <a:srgbClr val="EFA720"/>
    <a:srgbClr val="008C99"/>
    <a:srgbClr val="CD0032"/>
    <a:srgbClr val="DE6222"/>
    <a:srgbClr val="4B384C"/>
    <a:srgbClr val="221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426"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450C76A4-770C-4D22-9780-216C6A13139E}" type="datetimeFigureOut">
              <a:rPr lang="en-GB"/>
              <a:pPr/>
              <a:t>20/07/2016</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7D3DBF29-E113-4702-913A-3EFE88B04D0C}" type="slidenum">
              <a:rPr lang="en-GB"/>
              <a:pPr/>
              <a:t>‹#›</a:t>
            </a:fld>
            <a:endParaRPr lang="en-GB"/>
          </a:p>
        </p:txBody>
      </p:sp>
    </p:spTree>
    <p:extLst>
      <p:ext uri="{BB962C8B-B14F-4D97-AF65-F5344CB8AC3E}">
        <p14:creationId xmlns:p14="http://schemas.microsoft.com/office/powerpoint/2010/main" val="2291170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9EF6244-8C7A-45F2-962F-50A02380CFB7}" type="datetimeFigureOut">
              <a:rPr lang="en-GB" smtClean="0"/>
              <a:t>20/07/2016</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FF8A724-1D76-49FA-889E-848D0A0DBEDE}" type="slidenum">
              <a:rPr lang="en-GB" smtClean="0"/>
              <a:t>‹#›</a:t>
            </a:fld>
            <a:endParaRPr lang="en-GB"/>
          </a:p>
        </p:txBody>
      </p:sp>
    </p:spTree>
    <p:extLst>
      <p:ext uri="{BB962C8B-B14F-4D97-AF65-F5344CB8AC3E}">
        <p14:creationId xmlns:p14="http://schemas.microsoft.com/office/powerpoint/2010/main" val="67610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6A66917-9EAA-4EDD-B7C7-EC212F5D224D}" type="slidenum">
              <a:rPr lang="en-GB" altLang="en-US"/>
              <a:pPr eaLnBrk="1" hangingPunct="1"/>
              <a:t>14</a:t>
            </a:fld>
            <a:endParaRPr lang="en-GB" altLang="en-US"/>
          </a:p>
        </p:txBody>
      </p:sp>
    </p:spTree>
    <p:extLst>
      <p:ext uri="{BB962C8B-B14F-4D97-AF65-F5344CB8AC3E}">
        <p14:creationId xmlns:p14="http://schemas.microsoft.com/office/powerpoint/2010/main" val="348226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Wreath</a:t>
            </a:r>
          </a:p>
          <a:p>
            <a:r>
              <a:rPr lang="en-US" altLang="en-US" smtClean="0">
                <a:latin typeface="Arial" panose="020B0604020202020204" pitchFamily="34" charset="0"/>
                <a:ea typeface="ＭＳ Ｐゴシック" panose="020B0600070205080204" pitchFamily="34" charset="-128"/>
              </a:rPr>
              <a:t>Autumn</a:t>
            </a:r>
          </a:p>
          <a:p>
            <a:r>
              <a:rPr lang="en-US" altLang="en-US" smtClean="0">
                <a:latin typeface="Arial" panose="020B0604020202020204" pitchFamily="34" charset="0"/>
                <a:ea typeface="ＭＳ Ｐゴシック" panose="020B0600070205080204" pitchFamily="34" charset="-128"/>
              </a:rPr>
              <a:t>Fudge</a:t>
            </a:r>
          </a:p>
          <a:p>
            <a:r>
              <a:rPr lang="en-US" altLang="en-US" smtClean="0">
                <a:latin typeface="Arial" panose="020B0604020202020204" pitchFamily="34" charset="0"/>
                <a:ea typeface="ＭＳ Ｐゴシック" panose="020B0600070205080204" pitchFamily="34" charset="-128"/>
              </a:rPr>
              <a:t>Clowns</a:t>
            </a:r>
          </a:p>
          <a:p>
            <a:r>
              <a:rPr lang="en-US" altLang="en-US" smtClean="0">
                <a:latin typeface="Arial" panose="020B0604020202020204" pitchFamily="34" charset="0"/>
                <a:ea typeface="ＭＳ Ｐゴシック" panose="020B0600070205080204" pitchFamily="34" charset="-128"/>
              </a:rPr>
              <a:t>Patience</a:t>
            </a:r>
          </a:p>
          <a:p>
            <a:r>
              <a:rPr lang="en-US" altLang="en-US" smtClean="0">
                <a:latin typeface="Arial" panose="020B0604020202020204" pitchFamily="34" charset="0"/>
                <a:ea typeface="ＭＳ Ｐゴシック" panose="020B0600070205080204" pitchFamily="34" charset="-128"/>
              </a:rPr>
              <a:t>light</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9B3F0F7-8C8F-4A39-B402-627151DB4984}" type="slidenum">
              <a:rPr lang="en-GB" altLang="en-US"/>
              <a:pPr eaLnBrk="1" hangingPunct="1"/>
              <a:t>15</a:t>
            </a:fld>
            <a:endParaRPr lang="en-GB" altLang="en-US"/>
          </a:p>
        </p:txBody>
      </p:sp>
    </p:spTree>
    <p:extLst>
      <p:ext uri="{BB962C8B-B14F-4D97-AF65-F5344CB8AC3E}">
        <p14:creationId xmlns:p14="http://schemas.microsoft.com/office/powerpoint/2010/main" val="187772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34351B7-5B19-4A4D-942F-FE1D32E5EAB1}" type="slidenum">
              <a:rPr lang="en-GB" altLang="en-US"/>
              <a:pPr eaLnBrk="1" hangingPunct="1"/>
              <a:t>18</a:t>
            </a:fld>
            <a:endParaRPr lang="en-GB" altLang="en-US"/>
          </a:p>
        </p:txBody>
      </p:sp>
    </p:spTree>
    <p:extLst>
      <p:ext uri="{BB962C8B-B14F-4D97-AF65-F5344CB8AC3E}">
        <p14:creationId xmlns:p14="http://schemas.microsoft.com/office/powerpoint/2010/main" val="181519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6A66917-9EAA-4EDD-B7C7-EC212F5D224D}" type="slidenum">
              <a:rPr lang="en-GB" altLang="en-US"/>
              <a:pPr eaLnBrk="1" hangingPunct="1"/>
              <a:t>19</a:t>
            </a:fld>
            <a:endParaRPr lang="en-GB" altLang="en-US"/>
          </a:p>
        </p:txBody>
      </p:sp>
    </p:spTree>
    <p:extLst>
      <p:ext uri="{BB962C8B-B14F-4D97-AF65-F5344CB8AC3E}">
        <p14:creationId xmlns:p14="http://schemas.microsoft.com/office/powerpoint/2010/main" val="414948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DC12DE4-D849-48C6-B662-11BA6F1E6D05}" type="slidenum">
              <a:rPr lang="en-GB" altLang="en-US"/>
              <a:pPr eaLnBrk="1" hangingPunct="1"/>
              <a:t>20</a:t>
            </a:fld>
            <a:endParaRPr lang="en-GB" altLang="en-US"/>
          </a:p>
        </p:txBody>
      </p:sp>
    </p:spTree>
    <p:extLst>
      <p:ext uri="{BB962C8B-B14F-4D97-AF65-F5344CB8AC3E}">
        <p14:creationId xmlns:p14="http://schemas.microsoft.com/office/powerpoint/2010/main" val="388475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A4C3DC3-2601-494A-BE8C-B6BF0CF949C8}" type="slidenum">
              <a:rPr lang="en-GB" altLang="en-US"/>
              <a:pPr eaLnBrk="1" hangingPunct="1"/>
              <a:t>37</a:t>
            </a:fld>
            <a:endParaRPr lang="en-GB" altLang="en-US"/>
          </a:p>
        </p:txBody>
      </p:sp>
    </p:spTree>
    <p:extLst>
      <p:ext uri="{BB962C8B-B14F-4D97-AF65-F5344CB8AC3E}">
        <p14:creationId xmlns:p14="http://schemas.microsoft.com/office/powerpoint/2010/main" val="181888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29EEC36-68F7-44B1-A8A1-9515E94466F7}"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itchFamily="1" charset="0"/>
              </a:defRPr>
            </a:lvl1pPr>
          </a:lstStyle>
          <a:p>
            <a:fld id="{9EBC3CF6-F962-4F48-B143-1AE3595413A5}" type="slidenum">
              <a:rPr lang="en-GB"/>
              <a:pPr/>
              <a:t>‹#›</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B58C6B2-74E5-41D3-A092-9A9CF316BD06}"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44779FA-CCCE-49AD-AC5C-1E1906AC6341}" type="slidenum">
              <a:rPr lang="en-GB"/>
              <a:pPr/>
              <a:t>‹#›</a:t>
            </a:fld>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BB583F5-1209-4B66-BA7B-04356C6F4DA1}"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68DE04B-A2E3-4374-8F73-02A41D9F543C}" type="slidenum">
              <a:rPr lang="en-GB"/>
              <a:pPr/>
              <a:t>‹#›</a:t>
            </a:fld>
            <a:endParaRPr lang="en-GB"/>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C0FE115-ECC3-41CD-A6FB-F370E8EE96D6}"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37B25D6-3162-4833-AE27-A64BEF67731B}" type="slidenum">
              <a:rPr lang="en-GB"/>
              <a:pPr/>
              <a:t>‹#›</a:t>
            </a:fld>
            <a:endParaRPr lang="en-GB"/>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8D4A6AD-3E12-4719-B9DC-09ACF5E86141}"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D2607C8-7928-490D-92FD-34B9BC80F844}" type="slidenum">
              <a:rPr lang="en-GB"/>
              <a:pPr/>
              <a:t>‹#›</a:t>
            </a:fld>
            <a:endParaRPr lang="en-GB"/>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44EBE55-520A-45C1-8783-0D026A2AFCCE}"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itchFamily="1" charset="0"/>
              </a:defRPr>
            </a:lvl1pPr>
          </a:lstStyle>
          <a:p>
            <a:fld id="{F66978E8-E5A8-4BEF-A9A0-A9F6B097854E}" type="slidenum">
              <a:rPr lang="en-GB"/>
              <a:pPr/>
              <a:t>‹#›</a:t>
            </a:fld>
            <a:endParaRPr lang="en-GB"/>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3767589-4377-454B-85E4-B215DA5A4C42}"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9980165-3AE6-43C4-87E5-49F0BFCCD3EC}" type="slidenum">
              <a:rPr lang="en-GB"/>
              <a:pPr/>
              <a:t>‹#›</a:t>
            </a:fld>
            <a:endParaRPr lang="en-GB"/>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5981948-6378-407C-B332-F80DD114F1D7}"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BFB0ABF-8240-402E-967A-2711267933B7}" type="slidenum">
              <a:rPr lang="en-GB"/>
              <a:pPr/>
              <a:t>‹#›</a:t>
            </a:fld>
            <a:endParaRPr lang="en-GB"/>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145C713-7C7F-473E-9BEB-D0D34FB5EBC7}"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7CAA147-6D85-4915-A771-2A497E927A9F}" type="slidenum">
              <a:rPr lang="en-GB"/>
              <a:pPr/>
              <a:t>‹#›</a:t>
            </a:fld>
            <a:endParaRPr lang="en-GB"/>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E336059-591B-467F-A1C1-6D3E583BDD81}"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D2F3857-49DB-4B30-9687-D1B5E530E6C7}"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7CFE8AB-CEEC-4E37-B689-AC6E88239DFB}"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itchFamily="1" charset="0"/>
              </a:defRPr>
            </a:lvl1pPr>
          </a:lstStyle>
          <a:p>
            <a:fld id="{213FF45F-A6BE-4B98-A416-11632CE86456}"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378D7FA-C3C7-4E69-AC10-03A3D109BAC3}"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DD29862-7EA4-401A-8503-C0F894221306}"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D4FDD4F-27C5-4CDE-97A7-8651EB206A7F}"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5778E56-792D-46DE-AB4F-C89881C0C718}"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47735D2-E449-4203-B4F1-E4DA6C899E26}"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itchFamily="1" charset="0"/>
              </a:defRPr>
            </a:lvl1pPr>
          </a:lstStyle>
          <a:p>
            <a:fld id="{E9F00B3F-E0F4-48C1-9994-9E1A91B90EA1}"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2CF3E6D-B524-42A0-964A-3653A319919C}"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1039122-54AC-463C-A7EC-BC0B1726CC22}"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D192E9D-56F9-4874-96A7-2B750CF1FB88}"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003E573-25F0-4945-9C1D-ECC7B584239F}"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noChangeArrowheads="1"/>
          </p:cNvSpPr>
          <p:nvPr>
            <p:ph type="sldNum" sz="quarter" idx="10"/>
          </p:nvPr>
        </p:nvSpPr>
        <p:spPr>
          <a:xfrm>
            <a:off x="466725" y="6440488"/>
            <a:ext cx="296863" cy="290512"/>
          </a:xfrm>
          <a:prstGeom prst="rect">
            <a:avLst/>
          </a:prstGeom>
          <a:ln/>
        </p:spPr>
        <p:txBody>
          <a:bodyPr/>
          <a:lstStyle>
            <a:lvl1pPr>
              <a:defRPr/>
            </a:lvl1pPr>
          </a:lstStyle>
          <a:p>
            <a:fld id="{D4CEE531-F139-445B-84F0-7FBF99E88AA3}" type="slidenum">
              <a:rPr lang="en-GB" altLang="en-US"/>
              <a:pPr/>
              <a:t>‹#›</a:t>
            </a:fld>
            <a:endParaRPr lang="en-GB" altLang="en-US"/>
          </a:p>
        </p:txBody>
      </p:sp>
    </p:spTree>
    <p:extLst>
      <p:ext uri="{BB962C8B-B14F-4D97-AF65-F5344CB8AC3E}">
        <p14:creationId xmlns:p14="http://schemas.microsoft.com/office/powerpoint/2010/main" val="3480692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CC1D7F2-BE27-4773-94CB-4EFD81A01BA8}"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itchFamily="1" charset="0"/>
              </a:defRPr>
            </a:lvl1pPr>
          </a:lstStyle>
          <a:p>
            <a:fld id="{3503B9CF-E05D-424C-AB57-EBEA44A7C8A2}" type="slidenum">
              <a:rPr lang="en-GB"/>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E56785-0056-4AC2-9E34-50779A69F354}"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5547B23-CBC2-4AF5-990C-F083AE038D13}" type="slidenum">
              <a:rPr lang="en-GB"/>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0914E0A-432F-4AD0-BE82-FF42A024C718}"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960A29C-81FB-4A45-B9C4-8659A160ADF8}" type="slidenum">
              <a:rPr lang="en-GB"/>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804A567-7CB4-4084-8ECA-2F21F0F7BA79}"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2C9253F-211F-45FD-91B2-DC93729643BC}" type="slidenum">
              <a:rPr lang="en-GB"/>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AFB2EB9-F9AE-422C-8AD9-E324D363119C}"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195D083-6F0B-40B1-A89B-5FFF4921812C}" type="slidenum">
              <a:rPr lang="en-GB"/>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8B92301-AA9C-4E8D-8A02-04AFF37A2C51}"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itchFamily="1" charset="0"/>
              </a:defRPr>
            </a:lvl1pPr>
          </a:lstStyle>
          <a:p>
            <a:fld id="{6D70328A-580B-4D40-8204-57F037AC37C7}" type="slidenum">
              <a:rPr lang="en-GB"/>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41DBB1B-9658-4B4D-8E03-998C21EF1B70}"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FBFB5B6-4423-46D0-8ED4-D13EF5F2A483}" type="slidenum">
              <a:rPr lang="en-GB"/>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0A6B77D-2977-4F9A-B5F7-CE75EB092B5E}"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9E0FA92-90B4-49C4-BF24-1955A344E978}" type="slidenum">
              <a:rPr lang="en-GB"/>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4D97997-26E9-43C8-8BAB-CEAF9207551A}"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F1D69EB-C6A4-423B-B001-2A89F6A0328F}" type="slidenum">
              <a:rPr lang="en-GB"/>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487DC57-6CF2-47CB-98B5-1949B5ECFC4B}"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32CB989-BD1B-4308-BE35-02D8E46A921B}" type="slidenum">
              <a:rPr lang="en-GB"/>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10DC526-364D-4C97-BC86-536C5C04820D}"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itchFamily="1" charset="0"/>
              </a:defRPr>
            </a:lvl1pPr>
          </a:lstStyle>
          <a:p>
            <a:fld id="{3F000156-6BE1-4D36-8BEF-01BDC143238F}" type="slidenum">
              <a:rPr lang="en-GB"/>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0344AAE-A070-4BED-BDE3-E44061FDA909}"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EA1A880-F489-4BBC-A0E3-F4A47F163650}" type="slidenum">
              <a:rPr lang="en-GB"/>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FEFC4E5-F096-4794-B228-D4A6D1527C24}"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ADB431E-0500-4650-BE51-C6AFA4B58539}" type="slidenum">
              <a:rPr lang="en-GB"/>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61CF7DC-4C45-4B8C-A787-F36E889EAFA3}"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17A70E9-DA54-4B88-BED1-737D7395BCBE}" type="slidenum">
              <a:rPr lang="en-GB"/>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C97E089-06E7-46AB-8742-1713EED45659}"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64E8D69-2393-4B91-A09D-F664D17E4916}"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248E132-D2BF-4EC2-A3D5-F7BC8AE0611E}"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226821E-9D59-42EF-92A7-48DF38982D2D}" type="slidenum">
              <a:rPr lang="en-GB"/>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869FF4-9EC0-41C8-A8E0-DCF344BDF615}"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itchFamily="1" charset="0"/>
              </a:defRPr>
            </a:lvl1pPr>
          </a:lstStyle>
          <a:p>
            <a:fld id="{1965B495-81BB-4408-B4B7-937D225B2A22}" type="slidenum">
              <a:rPr lang="en-GB"/>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4095197-9DED-4788-81DA-315E90F043D0}"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03DE648-9CB2-4C0F-86B1-9B0C880F6B7E}" type="slidenum">
              <a:rPr lang="en-GB"/>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88E3E67-8C56-40AE-9BEF-A08C5931DA11}"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8AC911D-C231-4A5E-846E-E7F25C634A7E}"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8F0C3F2-CBCF-47CC-A93E-35662EFD47DE}"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8AC515B-2BAE-45AA-9073-D98D43A41A56}" type="slidenum">
              <a:rPr lang="en-GB"/>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7770CCA-9E24-42C4-8784-D21D51E4B71C}"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C9D2D43-5BAB-473E-8080-F591640C197F}" type="slidenum">
              <a:rPr lang="en-GB"/>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AFCD5E4-12BC-4D5B-8FD3-62F75C679004}"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903D9AC-2CF3-44F0-AD15-19C5455EEB26}" type="slidenum">
              <a:rPr lang="en-GB"/>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9E5FCB5-5D9E-4CDB-86F4-8852C2EABDF4}"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itchFamily="1" charset="0"/>
              </a:defRPr>
            </a:lvl1pPr>
          </a:lstStyle>
          <a:p>
            <a:fld id="{9B2173F0-BD3D-4422-B909-3B9056B05DD6}" type="slidenum">
              <a:rPr lang="en-GB"/>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365A906-CE88-4599-B0DD-3126533B6C46}"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D502EA9-E05C-40A4-8322-C2FF6B629744}" type="slidenum">
              <a:rPr lang="en-GB"/>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43FC860-93C1-492C-A33C-EEE6BAAE4CAD}"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3D79F0E-D300-4015-BE81-E0EE46C6BC94}" type="slidenum">
              <a:rPr lang="en-GB"/>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52A6A60-42AE-4831-A8B3-656A5914C09B}"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460A7D-D7DA-424A-A979-447E3B9D42DF}" type="slidenum">
              <a:rPr lang="en-GB"/>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8996436-903D-4701-95E7-D0B25F850F8A}"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D0C1C9A-540B-44D7-95EC-B46951866802}" type="slidenum">
              <a:rPr lang="en-GB"/>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CF178B1-658E-40E7-9C0D-47A70B347B2F}"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F2F6F4D-C435-409D-9102-B26D22DC08DE}" type="slidenum">
              <a:rPr lang="en-GB"/>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6DC1F72-50F2-42A2-85A0-C0539C1132A6}"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itchFamily="1" charset="0"/>
              </a:defRPr>
            </a:lvl1pPr>
          </a:lstStyle>
          <a:p>
            <a:fld id="{FE15C0BF-AD43-478E-AF31-3A116CC2BEFA}" type="slidenum">
              <a:rPr lang="en-GB"/>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F1B5FA4-4D89-4E7F-AD53-EC4F74764A5B}"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A4112E-A9E2-44F0-BA9A-EBF5F4144362}" type="slidenum">
              <a:rPr lang="en-GB"/>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B11EAC1-CD59-433C-BDA5-0116F2F66EDC}"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A107C12-8D2E-4890-9B4A-4932C118D9F2}" type="slidenum">
              <a:rPr lang="en-GB"/>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C64597A-CB11-437B-A49A-B80B7FEB83B3}" type="datetime1">
              <a:rPr lang="en-GB" smtClean="0"/>
              <a:t>20/07/2016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D4732C3-257D-4F38-AE9A-5AE94006D7D8}" type="slidenum">
              <a:rPr lang="en-GB"/>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B24414C-C186-47D2-BC32-85DBCF5A3B2C}"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B639176-B525-498A-B197-42A16FF6F35D}" type="slidenum">
              <a:rPr lang="en-GB"/>
              <a:pPr/>
              <a:t>‹#›</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A4245D0-88F3-4207-87A4-E31262EBEA73}" type="datetime1">
              <a:rPr lang="en-GB" smtClean="0"/>
              <a:t>20/07/2016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EFD055-4BAC-4322-9DE6-05417CFDBDE2}" type="slidenum">
              <a:rPr lang="en-GB"/>
              <a:pPr/>
              <a:t>‹#›</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5A8B7"/>
        </a:solidFill>
        <a:effectLst/>
      </p:bgPr>
    </p:bg>
    <p:spTree>
      <p:nvGrpSpPr>
        <p:cNvPr id="1" name=""/>
        <p:cNvGrpSpPr/>
        <p:nvPr/>
      </p:nvGrpSpPr>
      <p:grpSpPr>
        <a:xfrm>
          <a:off x="0" y="0"/>
          <a:ext cx="0" cy="0"/>
          <a:chOff x="0" y="0"/>
          <a:chExt cx="0" cy="0"/>
        </a:xfrm>
      </p:grpSpPr>
      <p:pic>
        <p:nvPicPr>
          <p:cNvPr id="1026"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73" r:id="rId1"/>
    <p:sldLayoutId id="2147484244" r:id="rId2"/>
    <p:sldLayoutId id="2147484174" r:id="rId3"/>
    <p:sldLayoutId id="2147484175" r:id="rId4"/>
    <p:sldLayoutId id="2147484176" r:id="rId5"/>
    <p:sldLayoutId id="2147484245" r:id="rId6"/>
    <p:sldLayoutId id="2147484246" r:id="rId7"/>
    <p:sldLayoutId id="2147484247" r:id="rId8"/>
    <p:sldLayoutId id="2147484248" r:id="rId9"/>
    <p:sldLayoutId id="2147484177" r:id="rId10"/>
    <p:sldLayoutId id="2147484178" r:id="rId11"/>
    <p:sldLayoutId id="2147484179" r:id="rId12"/>
  </p:sldLayoutIdLst>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Arial" pitchFamily="34" charset="0"/>
          <a:ea typeface="MS PGothic" pitchFamily="34" charset="-128"/>
        </a:defRPr>
      </a:lvl2pPr>
      <a:lvl3pPr algn="ctr" defTabSz="457200" rtl="0" fontAlgn="base">
        <a:spcBef>
          <a:spcPct val="0"/>
        </a:spcBef>
        <a:spcAft>
          <a:spcPct val="0"/>
        </a:spcAft>
        <a:defRPr sz="4400">
          <a:solidFill>
            <a:schemeClr val="tx1"/>
          </a:solidFill>
          <a:latin typeface="Arial" pitchFamily="34" charset="0"/>
          <a:ea typeface="MS PGothic" pitchFamily="34" charset="-128"/>
        </a:defRPr>
      </a:lvl3pPr>
      <a:lvl4pPr algn="ctr" defTabSz="457200" rtl="0" fontAlgn="base">
        <a:spcBef>
          <a:spcPct val="0"/>
        </a:spcBef>
        <a:spcAft>
          <a:spcPct val="0"/>
        </a:spcAft>
        <a:defRPr sz="4400">
          <a:solidFill>
            <a:schemeClr val="tx1"/>
          </a:solidFill>
          <a:latin typeface="Arial" pitchFamily="34" charset="0"/>
          <a:ea typeface="MS PGothic" pitchFamily="34" charset="-128"/>
        </a:defRPr>
      </a:lvl4pPr>
      <a:lvl5pPr algn="ctr" defTabSz="457200" rtl="0" fontAlgn="base">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B8CB87">
            <a:alpha val="90195"/>
          </a:srgbClr>
        </a:solidFill>
        <a:effectLst/>
      </p:bgPr>
    </p:bg>
    <p:spTree>
      <p:nvGrpSpPr>
        <p:cNvPr id="1" name=""/>
        <p:cNvGrpSpPr/>
        <p:nvPr/>
      </p:nvGrpSpPr>
      <p:grpSpPr>
        <a:xfrm>
          <a:off x="0" y="0"/>
          <a:ext cx="0" cy="0"/>
          <a:chOff x="0" y="0"/>
          <a:chExt cx="0" cy="0"/>
        </a:xfrm>
      </p:grpSpPr>
      <p:pic>
        <p:nvPicPr>
          <p:cNvPr id="10242"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37" r:id="rId1"/>
    <p:sldLayoutId id="2147484289" r:id="rId2"/>
    <p:sldLayoutId id="2147484238" r:id="rId3"/>
    <p:sldLayoutId id="2147484239" r:id="rId4"/>
    <p:sldLayoutId id="2147484240" r:id="rId5"/>
    <p:sldLayoutId id="2147484290" r:id="rId6"/>
    <p:sldLayoutId id="2147484291" r:id="rId7"/>
    <p:sldLayoutId id="2147484292" r:id="rId8"/>
    <p:sldLayoutId id="2147484293" r:id="rId9"/>
    <p:sldLayoutId id="2147484241" r:id="rId10"/>
    <p:sldLayoutId id="2147484242" r:id="rId11"/>
    <p:sldLayoutId id="2147484243" r:id="rId12"/>
  </p:sldLayoutIdLst>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Arial" pitchFamily="34" charset="0"/>
          <a:ea typeface="MS PGothic" pitchFamily="34" charset="-128"/>
        </a:defRPr>
      </a:lvl2pPr>
      <a:lvl3pPr algn="ctr" defTabSz="457200" rtl="0" fontAlgn="base">
        <a:spcBef>
          <a:spcPct val="0"/>
        </a:spcBef>
        <a:spcAft>
          <a:spcPct val="0"/>
        </a:spcAft>
        <a:defRPr sz="4400">
          <a:solidFill>
            <a:schemeClr val="tx1"/>
          </a:solidFill>
          <a:latin typeface="Arial" pitchFamily="34" charset="0"/>
          <a:ea typeface="MS PGothic" pitchFamily="34" charset="-128"/>
        </a:defRPr>
      </a:lvl3pPr>
      <a:lvl4pPr algn="ctr" defTabSz="457200" rtl="0" fontAlgn="base">
        <a:spcBef>
          <a:spcPct val="0"/>
        </a:spcBef>
        <a:spcAft>
          <a:spcPct val="0"/>
        </a:spcAft>
        <a:defRPr sz="4400">
          <a:solidFill>
            <a:schemeClr val="tx1"/>
          </a:solidFill>
          <a:latin typeface="Arial" pitchFamily="34" charset="0"/>
          <a:ea typeface="MS PGothic" pitchFamily="34" charset="-128"/>
        </a:defRPr>
      </a:lvl4pPr>
      <a:lvl5pPr algn="ctr" defTabSz="457200" rtl="0" fontAlgn="base">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FD4D7"/>
        </a:solidFill>
        <a:effectLst/>
      </p:bgPr>
    </p:bg>
    <p:spTree>
      <p:nvGrpSpPr>
        <p:cNvPr id="1" name=""/>
        <p:cNvGrpSpPr/>
        <p:nvPr/>
      </p:nvGrpSpPr>
      <p:grpSpPr>
        <a:xfrm>
          <a:off x="0" y="0"/>
          <a:ext cx="0" cy="0"/>
          <a:chOff x="0" y="0"/>
          <a:chExt cx="0" cy="0"/>
        </a:xfrm>
      </p:grpSpPr>
      <p:pic>
        <p:nvPicPr>
          <p:cNvPr id="2050" name="Picture 6" descr="IoE_286_landscape.png"/>
          <p:cNvPicPr>
            <a:picLocks noChangeAspect="1"/>
          </p:cNvPicPr>
          <p:nvPr/>
        </p:nvPicPr>
        <p:blipFill>
          <a:blip r:embed="rId16"/>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80" r:id="rId1"/>
    <p:sldLayoutId id="2147484249" r:id="rId2"/>
    <p:sldLayoutId id="2147484181" r:id="rId3"/>
    <p:sldLayoutId id="2147484182" r:id="rId4"/>
    <p:sldLayoutId id="2147484183" r:id="rId5"/>
    <p:sldLayoutId id="2147484250" r:id="rId6"/>
    <p:sldLayoutId id="2147484251" r:id="rId7"/>
    <p:sldLayoutId id="2147484252" r:id="rId8"/>
    <p:sldLayoutId id="2147484253" r:id="rId9"/>
    <p:sldLayoutId id="2147484184" r:id="rId10"/>
    <p:sldLayoutId id="2147484185" r:id="rId11"/>
    <p:sldLayoutId id="2147484186" r:id="rId12"/>
    <p:sldLayoutId id="2147484187" r:id="rId13"/>
    <p:sldLayoutId id="2147484294" r:id="rId14"/>
  </p:sldLayoutIdLst>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Arial" pitchFamily="34" charset="0"/>
          <a:ea typeface="MS PGothic" pitchFamily="34" charset="-128"/>
        </a:defRPr>
      </a:lvl2pPr>
      <a:lvl3pPr algn="ctr" defTabSz="457200" rtl="0" fontAlgn="base">
        <a:spcBef>
          <a:spcPct val="0"/>
        </a:spcBef>
        <a:spcAft>
          <a:spcPct val="0"/>
        </a:spcAft>
        <a:defRPr sz="4400">
          <a:solidFill>
            <a:schemeClr val="tx1"/>
          </a:solidFill>
          <a:latin typeface="Arial" pitchFamily="34" charset="0"/>
          <a:ea typeface="MS PGothic" pitchFamily="34" charset="-128"/>
        </a:defRPr>
      </a:lvl3pPr>
      <a:lvl4pPr algn="ctr" defTabSz="457200" rtl="0" fontAlgn="base">
        <a:spcBef>
          <a:spcPct val="0"/>
        </a:spcBef>
        <a:spcAft>
          <a:spcPct val="0"/>
        </a:spcAft>
        <a:defRPr sz="4400">
          <a:solidFill>
            <a:schemeClr val="tx1"/>
          </a:solidFill>
          <a:latin typeface="Arial" pitchFamily="34" charset="0"/>
          <a:ea typeface="MS PGothic" pitchFamily="34" charset="-128"/>
        </a:defRPr>
      </a:lvl4pPr>
      <a:lvl5pPr algn="ctr" defTabSz="457200" rtl="0" fontAlgn="base">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8C99">
            <a:alpha val="50195"/>
          </a:srgbClr>
        </a:solidFill>
        <a:effectLst/>
      </p:bgPr>
    </p:bg>
    <p:spTree>
      <p:nvGrpSpPr>
        <p:cNvPr id="1" name=""/>
        <p:cNvGrpSpPr/>
        <p:nvPr/>
      </p:nvGrpSpPr>
      <p:grpSpPr>
        <a:xfrm>
          <a:off x="0" y="0"/>
          <a:ext cx="0" cy="0"/>
          <a:chOff x="0" y="0"/>
          <a:chExt cx="0" cy="0"/>
        </a:xfrm>
      </p:grpSpPr>
      <p:pic>
        <p:nvPicPr>
          <p:cNvPr id="3074"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88" r:id="rId1"/>
    <p:sldLayoutId id="2147484254" r:id="rId2"/>
    <p:sldLayoutId id="2147484189" r:id="rId3"/>
    <p:sldLayoutId id="2147484190" r:id="rId4"/>
    <p:sldLayoutId id="2147484255" r:id="rId5"/>
    <p:sldLayoutId id="2147484256" r:id="rId6"/>
    <p:sldLayoutId id="2147484257" r:id="rId7"/>
    <p:sldLayoutId id="2147484258" r:id="rId8"/>
    <p:sldLayoutId id="2147484191" r:id="rId9"/>
    <p:sldLayoutId id="2147484192" r:id="rId10"/>
    <p:sldLayoutId id="2147484193" r:id="rId11"/>
    <p:sldLayoutId id="2147484194" r:id="rId12"/>
  </p:sldLayoutIdLst>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Arial" pitchFamily="34" charset="0"/>
          <a:ea typeface="MS PGothic" pitchFamily="34" charset="-128"/>
        </a:defRPr>
      </a:lvl2pPr>
      <a:lvl3pPr algn="ctr" defTabSz="457200" rtl="0" fontAlgn="base">
        <a:spcBef>
          <a:spcPct val="0"/>
        </a:spcBef>
        <a:spcAft>
          <a:spcPct val="0"/>
        </a:spcAft>
        <a:defRPr sz="4400">
          <a:solidFill>
            <a:schemeClr val="tx1"/>
          </a:solidFill>
          <a:latin typeface="Arial" pitchFamily="34" charset="0"/>
          <a:ea typeface="MS PGothic" pitchFamily="34" charset="-128"/>
        </a:defRPr>
      </a:lvl3pPr>
      <a:lvl4pPr algn="ctr" defTabSz="457200" rtl="0" fontAlgn="base">
        <a:spcBef>
          <a:spcPct val="0"/>
        </a:spcBef>
        <a:spcAft>
          <a:spcPct val="0"/>
        </a:spcAft>
        <a:defRPr sz="4400">
          <a:solidFill>
            <a:schemeClr val="tx1"/>
          </a:solidFill>
          <a:latin typeface="Arial" pitchFamily="34" charset="0"/>
          <a:ea typeface="MS PGothic" pitchFamily="34" charset="-128"/>
        </a:defRPr>
      </a:lvl4pPr>
      <a:lvl5pPr algn="ctr" defTabSz="457200" rtl="0" fontAlgn="base">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5A5C2">
            <a:alpha val="50195"/>
          </a:srgbClr>
        </a:solidFill>
        <a:effectLst/>
      </p:bgPr>
    </p:bg>
    <p:spTree>
      <p:nvGrpSpPr>
        <p:cNvPr id="1" name=""/>
        <p:cNvGrpSpPr/>
        <p:nvPr/>
      </p:nvGrpSpPr>
      <p:grpSpPr>
        <a:xfrm>
          <a:off x="0" y="0"/>
          <a:ext cx="0" cy="0"/>
          <a:chOff x="0" y="0"/>
          <a:chExt cx="0" cy="0"/>
        </a:xfrm>
      </p:grpSpPr>
      <p:pic>
        <p:nvPicPr>
          <p:cNvPr id="4098"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5" r:id="rId1"/>
    <p:sldLayoutId id="2147484259" r:id="rId2"/>
    <p:sldLayoutId id="2147484196" r:id="rId3"/>
    <p:sldLayoutId id="2147484197" r:id="rId4"/>
    <p:sldLayoutId id="2147484260" r:id="rId5"/>
    <p:sldLayoutId id="2147484261" r:id="rId6"/>
    <p:sldLayoutId id="2147484262" r:id="rId7"/>
    <p:sldLayoutId id="2147484263" r:id="rId8"/>
    <p:sldLayoutId id="2147484198" r:id="rId9"/>
    <p:sldLayoutId id="2147484199" r:id="rId10"/>
    <p:sldLayoutId id="2147484200" r:id="rId11"/>
    <p:sldLayoutId id="2147484201" r:id="rId12"/>
  </p:sldLayoutIdLst>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Arial" pitchFamily="34" charset="0"/>
          <a:ea typeface="MS PGothic" pitchFamily="34" charset="-128"/>
        </a:defRPr>
      </a:lvl2pPr>
      <a:lvl3pPr algn="ctr" defTabSz="457200" rtl="0" fontAlgn="base">
        <a:spcBef>
          <a:spcPct val="0"/>
        </a:spcBef>
        <a:spcAft>
          <a:spcPct val="0"/>
        </a:spcAft>
        <a:defRPr sz="4400">
          <a:solidFill>
            <a:schemeClr val="tx1"/>
          </a:solidFill>
          <a:latin typeface="Arial" pitchFamily="34" charset="0"/>
          <a:ea typeface="MS PGothic" pitchFamily="34" charset="-128"/>
        </a:defRPr>
      </a:lvl3pPr>
      <a:lvl4pPr algn="ctr" defTabSz="457200" rtl="0" fontAlgn="base">
        <a:spcBef>
          <a:spcPct val="0"/>
        </a:spcBef>
        <a:spcAft>
          <a:spcPct val="0"/>
        </a:spcAft>
        <a:defRPr sz="4400">
          <a:solidFill>
            <a:schemeClr val="tx1"/>
          </a:solidFill>
          <a:latin typeface="Arial" pitchFamily="34" charset="0"/>
          <a:ea typeface="MS PGothic" pitchFamily="34" charset="-128"/>
        </a:defRPr>
      </a:lvl4pPr>
      <a:lvl5pPr algn="ctr" defTabSz="457200" rtl="0" fontAlgn="base">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FA720">
            <a:alpha val="50195"/>
          </a:srgbClr>
        </a:solidFill>
        <a:effectLst/>
      </p:bgPr>
    </p:bg>
    <p:spTree>
      <p:nvGrpSpPr>
        <p:cNvPr id="1" name=""/>
        <p:cNvGrpSpPr/>
        <p:nvPr/>
      </p:nvGrpSpPr>
      <p:grpSpPr>
        <a:xfrm>
          <a:off x="0" y="0"/>
          <a:ext cx="0" cy="0"/>
          <a:chOff x="0" y="0"/>
          <a:chExt cx="0" cy="0"/>
        </a:xfrm>
      </p:grpSpPr>
      <p:pic>
        <p:nvPicPr>
          <p:cNvPr id="5122"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2" r:id="rId1"/>
    <p:sldLayoutId id="2147484264" r:id="rId2"/>
    <p:sldLayoutId id="2147484203" r:id="rId3"/>
    <p:sldLayoutId id="2147484204" r:id="rId4"/>
    <p:sldLayoutId id="2147484205" r:id="rId5"/>
    <p:sldLayoutId id="2147484265" r:id="rId6"/>
    <p:sldLayoutId id="2147484266" r:id="rId7"/>
    <p:sldLayoutId id="2147484267" r:id="rId8"/>
    <p:sldLayoutId id="2147484268" r:id="rId9"/>
    <p:sldLayoutId id="2147484206" r:id="rId10"/>
    <p:sldLayoutId id="2147484207" r:id="rId11"/>
    <p:sldLayoutId id="2147484208" r:id="rId12"/>
  </p:sldLayoutIdLst>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Arial" pitchFamily="34" charset="0"/>
          <a:ea typeface="MS PGothic" pitchFamily="34" charset="-128"/>
        </a:defRPr>
      </a:lvl2pPr>
      <a:lvl3pPr algn="ctr" defTabSz="457200" rtl="0" fontAlgn="base">
        <a:spcBef>
          <a:spcPct val="0"/>
        </a:spcBef>
        <a:spcAft>
          <a:spcPct val="0"/>
        </a:spcAft>
        <a:defRPr sz="4400">
          <a:solidFill>
            <a:schemeClr val="tx1"/>
          </a:solidFill>
          <a:latin typeface="Arial" pitchFamily="34" charset="0"/>
          <a:ea typeface="MS PGothic" pitchFamily="34" charset="-128"/>
        </a:defRPr>
      </a:lvl3pPr>
      <a:lvl4pPr algn="ctr" defTabSz="457200" rtl="0" fontAlgn="base">
        <a:spcBef>
          <a:spcPct val="0"/>
        </a:spcBef>
        <a:spcAft>
          <a:spcPct val="0"/>
        </a:spcAft>
        <a:defRPr sz="4400">
          <a:solidFill>
            <a:schemeClr val="tx1"/>
          </a:solidFill>
          <a:latin typeface="Arial" pitchFamily="34" charset="0"/>
          <a:ea typeface="MS PGothic" pitchFamily="34" charset="-128"/>
        </a:defRPr>
      </a:lvl4pPr>
      <a:lvl5pPr algn="ctr" defTabSz="457200" rtl="0" fontAlgn="base">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E6222">
            <a:alpha val="50195"/>
          </a:srgbClr>
        </a:solidFill>
        <a:effectLst/>
      </p:bgPr>
    </p:bg>
    <p:spTree>
      <p:nvGrpSpPr>
        <p:cNvPr id="1" name=""/>
        <p:cNvGrpSpPr/>
        <p:nvPr/>
      </p:nvGrpSpPr>
      <p:grpSpPr>
        <a:xfrm>
          <a:off x="0" y="0"/>
          <a:ext cx="0" cy="0"/>
          <a:chOff x="0" y="0"/>
          <a:chExt cx="0" cy="0"/>
        </a:xfrm>
      </p:grpSpPr>
      <p:pic>
        <p:nvPicPr>
          <p:cNvPr id="6146"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9" r:id="rId1"/>
    <p:sldLayoutId id="2147484269" r:id="rId2"/>
    <p:sldLayoutId id="2147484210" r:id="rId3"/>
    <p:sldLayoutId id="2147484211" r:id="rId4"/>
    <p:sldLayoutId id="2147484212" r:id="rId5"/>
    <p:sldLayoutId id="2147484270" r:id="rId6"/>
    <p:sldLayoutId id="2147484271" r:id="rId7"/>
    <p:sldLayoutId id="2147484272" r:id="rId8"/>
    <p:sldLayoutId id="2147484273" r:id="rId9"/>
    <p:sldLayoutId id="2147484213" r:id="rId10"/>
    <p:sldLayoutId id="2147484214" r:id="rId11"/>
    <p:sldLayoutId id="2147484215" r:id="rId12"/>
  </p:sldLayoutIdLst>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Arial" pitchFamily="34" charset="0"/>
          <a:ea typeface="MS PGothic" pitchFamily="34" charset="-128"/>
        </a:defRPr>
      </a:lvl2pPr>
      <a:lvl3pPr algn="ctr" defTabSz="457200" rtl="0" fontAlgn="base">
        <a:spcBef>
          <a:spcPct val="0"/>
        </a:spcBef>
        <a:spcAft>
          <a:spcPct val="0"/>
        </a:spcAft>
        <a:defRPr sz="4400">
          <a:solidFill>
            <a:schemeClr val="tx1"/>
          </a:solidFill>
          <a:latin typeface="Arial" pitchFamily="34" charset="0"/>
          <a:ea typeface="MS PGothic" pitchFamily="34" charset="-128"/>
        </a:defRPr>
      </a:lvl3pPr>
      <a:lvl4pPr algn="ctr" defTabSz="457200" rtl="0" fontAlgn="base">
        <a:spcBef>
          <a:spcPct val="0"/>
        </a:spcBef>
        <a:spcAft>
          <a:spcPct val="0"/>
        </a:spcAft>
        <a:defRPr sz="4400">
          <a:solidFill>
            <a:schemeClr val="tx1"/>
          </a:solidFill>
          <a:latin typeface="Arial" pitchFamily="34" charset="0"/>
          <a:ea typeface="MS PGothic" pitchFamily="34" charset="-128"/>
        </a:defRPr>
      </a:lvl4pPr>
      <a:lvl5pPr algn="ctr" defTabSz="457200" rtl="0" fontAlgn="base">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8D003F">
            <a:alpha val="39999"/>
          </a:srgbClr>
        </a:solidFill>
        <a:effectLst/>
      </p:bgPr>
    </p:bg>
    <p:spTree>
      <p:nvGrpSpPr>
        <p:cNvPr id="1" name=""/>
        <p:cNvGrpSpPr/>
        <p:nvPr/>
      </p:nvGrpSpPr>
      <p:grpSpPr>
        <a:xfrm>
          <a:off x="0" y="0"/>
          <a:ext cx="0" cy="0"/>
          <a:chOff x="0" y="0"/>
          <a:chExt cx="0" cy="0"/>
        </a:xfrm>
      </p:grpSpPr>
      <p:pic>
        <p:nvPicPr>
          <p:cNvPr id="7170"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6" r:id="rId1"/>
    <p:sldLayoutId id="2147484274" r:id="rId2"/>
    <p:sldLayoutId id="2147484217" r:id="rId3"/>
    <p:sldLayoutId id="2147484218" r:id="rId4"/>
    <p:sldLayoutId id="2147484219" r:id="rId5"/>
    <p:sldLayoutId id="2147484275" r:id="rId6"/>
    <p:sldLayoutId id="2147484276" r:id="rId7"/>
    <p:sldLayoutId id="2147484277" r:id="rId8"/>
    <p:sldLayoutId id="2147484278" r:id="rId9"/>
    <p:sldLayoutId id="2147484220" r:id="rId10"/>
    <p:sldLayoutId id="2147484221" r:id="rId11"/>
    <p:sldLayoutId id="2147484222" r:id="rId12"/>
  </p:sldLayoutIdLst>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Arial" pitchFamily="34" charset="0"/>
          <a:ea typeface="MS PGothic" pitchFamily="34" charset="-128"/>
        </a:defRPr>
      </a:lvl2pPr>
      <a:lvl3pPr algn="ctr" defTabSz="457200" rtl="0" fontAlgn="base">
        <a:spcBef>
          <a:spcPct val="0"/>
        </a:spcBef>
        <a:spcAft>
          <a:spcPct val="0"/>
        </a:spcAft>
        <a:defRPr sz="4400">
          <a:solidFill>
            <a:schemeClr val="tx1"/>
          </a:solidFill>
          <a:latin typeface="Arial" pitchFamily="34" charset="0"/>
          <a:ea typeface="MS PGothic" pitchFamily="34" charset="-128"/>
        </a:defRPr>
      </a:lvl3pPr>
      <a:lvl4pPr algn="ctr" defTabSz="457200" rtl="0" fontAlgn="base">
        <a:spcBef>
          <a:spcPct val="0"/>
        </a:spcBef>
        <a:spcAft>
          <a:spcPct val="0"/>
        </a:spcAft>
        <a:defRPr sz="4400">
          <a:solidFill>
            <a:schemeClr val="tx1"/>
          </a:solidFill>
          <a:latin typeface="Arial" pitchFamily="34" charset="0"/>
          <a:ea typeface="MS PGothic" pitchFamily="34" charset="-128"/>
        </a:defRPr>
      </a:lvl4pPr>
      <a:lvl5pPr algn="ctr" defTabSz="457200" rtl="0" fontAlgn="base">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B597A3">
            <a:alpha val="90195"/>
          </a:srgbClr>
        </a:solidFill>
        <a:effectLst/>
      </p:bgPr>
    </p:bg>
    <p:spTree>
      <p:nvGrpSpPr>
        <p:cNvPr id="1" name=""/>
        <p:cNvGrpSpPr/>
        <p:nvPr/>
      </p:nvGrpSpPr>
      <p:grpSpPr>
        <a:xfrm>
          <a:off x="0" y="0"/>
          <a:ext cx="0" cy="0"/>
          <a:chOff x="0" y="0"/>
          <a:chExt cx="0" cy="0"/>
        </a:xfrm>
      </p:grpSpPr>
      <p:pic>
        <p:nvPicPr>
          <p:cNvPr id="8194"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23" r:id="rId1"/>
    <p:sldLayoutId id="2147484279" r:id="rId2"/>
    <p:sldLayoutId id="2147484224" r:id="rId3"/>
    <p:sldLayoutId id="2147484225" r:id="rId4"/>
    <p:sldLayoutId id="2147484226" r:id="rId5"/>
    <p:sldLayoutId id="2147484280" r:id="rId6"/>
    <p:sldLayoutId id="2147484281" r:id="rId7"/>
    <p:sldLayoutId id="2147484282" r:id="rId8"/>
    <p:sldLayoutId id="2147484283" r:id="rId9"/>
    <p:sldLayoutId id="2147484227" r:id="rId10"/>
    <p:sldLayoutId id="2147484228" r:id="rId11"/>
    <p:sldLayoutId id="2147484229" r:id="rId12"/>
  </p:sldLayoutIdLst>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Arial" pitchFamily="34" charset="0"/>
          <a:ea typeface="MS PGothic" pitchFamily="34" charset="-128"/>
        </a:defRPr>
      </a:lvl2pPr>
      <a:lvl3pPr algn="ctr" defTabSz="457200" rtl="0" fontAlgn="base">
        <a:spcBef>
          <a:spcPct val="0"/>
        </a:spcBef>
        <a:spcAft>
          <a:spcPct val="0"/>
        </a:spcAft>
        <a:defRPr sz="4400">
          <a:solidFill>
            <a:schemeClr val="tx1"/>
          </a:solidFill>
          <a:latin typeface="Arial" pitchFamily="34" charset="0"/>
          <a:ea typeface="MS PGothic" pitchFamily="34" charset="-128"/>
        </a:defRPr>
      </a:lvl3pPr>
      <a:lvl4pPr algn="ctr" defTabSz="457200" rtl="0" fontAlgn="base">
        <a:spcBef>
          <a:spcPct val="0"/>
        </a:spcBef>
        <a:spcAft>
          <a:spcPct val="0"/>
        </a:spcAft>
        <a:defRPr sz="4400">
          <a:solidFill>
            <a:schemeClr val="tx1"/>
          </a:solidFill>
          <a:latin typeface="Arial" pitchFamily="34" charset="0"/>
          <a:ea typeface="MS PGothic" pitchFamily="34" charset="-128"/>
        </a:defRPr>
      </a:lvl4pPr>
      <a:lvl5pPr algn="ctr" defTabSz="457200" rtl="0" fontAlgn="base">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FD7BC">
            <a:alpha val="90195"/>
          </a:srgbClr>
        </a:solidFill>
        <a:effectLst/>
      </p:bgPr>
    </p:bg>
    <p:spTree>
      <p:nvGrpSpPr>
        <p:cNvPr id="1" name=""/>
        <p:cNvGrpSpPr/>
        <p:nvPr/>
      </p:nvGrpSpPr>
      <p:grpSpPr>
        <a:xfrm>
          <a:off x="0" y="0"/>
          <a:ext cx="0" cy="0"/>
          <a:chOff x="0" y="0"/>
          <a:chExt cx="0" cy="0"/>
        </a:xfrm>
      </p:grpSpPr>
      <p:pic>
        <p:nvPicPr>
          <p:cNvPr id="9218"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30" r:id="rId1"/>
    <p:sldLayoutId id="2147484284" r:id="rId2"/>
    <p:sldLayoutId id="2147484231" r:id="rId3"/>
    <p:sldLayoutId id="2147484232" r:id="rId4"/>
    <p:sldLayoutId id="2147484233" r:id="rId5"/>
    <p:sldLayoutId id="2147484285" r:id="rId6"/>
    <p:sldLayoutId id="2147484286" r:id="rId7"/>
    <p:sldLayoutId id="2147484287" r:id="rId8"/>
    <p:sldLayoutId id="2147484288" r:id="rId9"/>
    <p:sldLayoutId id="2147484234" r:id="rId10"/>
    <p:sldLayoutId id="2147484235" r:id="rId11"/>
    <p:sldLayoutId id="2147484236" r:id="rId12"/>
  </p:sldLayoutIdLst>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Arial" pitchFamily="34" charset="0"/>
          <a:ea typeface="MS PGothic" pitchFamily="34" charset="-128"/>
        </a:defRPr>
      </a:lvl2pPr>
      <a:lvl3pPr algn="ctr" defTabSz="457200" rtl="0" fontAlgn="base">
        <a:spcBef>
          <a:spcPct val="0"/>
        </a:spcBef>
        <a:spcAft>
          <a:spcPct val="0"/>
        </a:spcAft>
        <a:defRPr sz="4400">
          <a:solidFill>
            <a:schemeClr val="tx1"/>
          </a:solidFill>
          <a:latin typeface="Arial" pitchFamily="34" charset="0"/>
          <a:ea typeface="MS PGothic" pitchFamily="34" charset="-128"/>
        </a:defRPr>
      </a:lvl3pPr>
      <a:lvl4pPr algn="ctr" defTabSz="457200" rtl="0" fontAlgn="base">
        <a:spcBef>
          <a:spcPct val="0"/>
        </a:spcBef>
        <a:spcAft>
          <a:spcPct val="0"/>
        </a:spcAft>
        <a:defRPr sz="4400">
          <a:solidFill>
            <a:schemeClr val="tx1"/>
          </a:solidFill>
          <a:latin typeface="Arial" pitchFamily="34" charset="0"/>
          <a:ea typeface="MS PGothic" pitchFamily="34" charset="-128"/>
        </a:defRPr>
      </a:lvl4pPr>
      <a:lvl5pPr algn="ctr" defTabSz="457200" rtl="0" fontAlgn="base">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mailto:jennifer.donovan.14@ucl.ac.uk"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rotWithShape="1">
          <a:blip r:embed="rId3">
            <a:extLst>
              <a:ext uri="{28A0092B-C50C-407E-A947-70E740481C1C}">
                <a14:useLocalDpi xmlns:a14="http://schemas.microsoft.com/office/drawing/2010/main" val="0"/>
              </a:ext>
            </a:extLst>
          </a:blip>
          <a:srcRect l="5206"/>
          <a:stretch/>
        </p:blipFill>
        <p:spPr bwMode="auto">
          <a:xfrm>
            <a:off x="0" y="427182"/>
            <a:ext cx="9144000" cy="6430818"/>
          </a:xfrm>
          <a:prstGeom prst="rect">
            <a:avLst/>
          </a:prstGeom>
          <a:noFill/>
          <a:ln>
            <a:noFill/>
          </a:ln>
          <a:effectLst/>
          <a:scene3d>
            <a:camera prst="orthographicFront">
              <a:rot lat="0" lon="3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6" descr="IoE_286_landscape.png"/>
          <p:cNvPicPr>
            <a:picLocks noChangeAspect="1"/>
          </p:cNvPicPr>
          <p:nvPr/>
        </p:nvPicPr>
        <p:blipFill>
          <a:blip r:embed="rId4"/>
          <a:srcRect/>
          <a:stretch>
            <a:fillRect/>
          </a:stretch>
        </p:blipFill>
        <p:spPr bwMode="auto">
          <a:xfrm>
            <a:off x="0" y="0"/>
            <a:ext cx="9144000" cy="1227138"/>
          </a:xfrm>
          <a:prstGeom prst="rect">
            <a:avLst/>
          </a:prstGeom>
          <a:noFill/>
          <a:ln w="9525">
            <a:noFill/>
            <a:miter lim="800000"/>
            <a:headEnd/>
            <a:tailEnd/>
          </a:ln>
        </p:spPr>
      </p:pic>
      <p:sp>
        <p:nvSpPr>
          <p:cNvPr id="12291" name="Rectangle 5"/>
          <p:cNvSpPr>
            <a:spLocks noChangeArrowheads="1"/>
          </p:cNvSpPr>
          <p:nvPr/>
        </p:nvSpPr>
        <p:spPr bwMode="auto">
          <a:xfrm>
            <a:off x="0" y="4416425"/>
            <a:ext cx="9144000" cy="2441575"/>
          </a:xfrm>
          <a:prstGeom prst="rect">
            <a:avLst/>
          </a:prstGeom>
          <a:gradFill rotWithShape="1">
            <a:gsLst>
              <a:gs pos="0">
                <a:srgbClr val="000000">
                  <a:alpha val="0"/>
                </a:srgbClr>
              </a:gs>
              <a:gs pos="100000">
                <a:srgbClr val="000000">
                  <a:alpha val="56000"/>
                </a:srgbClr>
              </a:gs>
            </a:gsLst>
            <a:lin ang="5400000" scaled="1"/>
          </a:gradFill>
          <a:ln w="9525">
            <a:noFill/>
            <a:miter lim="800000"/>
            <a:headEnd/>
            <a:tailEnd/>
          </a:ln>
        </p:spPr>
        <p:txBody>
          <a:bodyPr tIns="91440" bIns="91440"/>
          <a:lstStyle/>
          <a:p>
            <a:endParaRPr lang="en-US"/>
          </a:p>
        </p:txBody>
      </p:sp>
      <p:sp>
        <p:nvSpPr>
          <p:cNvPr id="12292" name="TextBox 3"/>
          <p:cNvSpPr txBox="1">
            <a:spLocks noChangeArrowheads="1"/>
          </p:cNvSpPr>
          <p:nvPr/>
        </p:nvSpPr>
        <p:spPr bwMode="auto">
          <a:xfrm>
            <a:off x="76200" y="5191125"/>
            <a:ext cx="8572500" cy="708025"/>
          </a:xfrm>
          <a:prstGeom prst="rect">
            <a:avLst/>
          </a:prstGeom>
          <a:noFill/>
          <a:ln w="9525">
            <a:noFill/>
            <a:miter lim="800000"/>
            <a:headEnd/>
            <a:tailEnd/>
          </a:ln>
        </p:spPr>
        <p:txBody>
          <a:bodyPr wrap="square">
            <a:spAutoFit/>
          </a:bodyPr>
          <a:lstStyle/>
          <a:p>
            <a:pPr eaLnBrk="1" hangingPunct="1"/>
            <a:r>
              <a:rPr lang="en-GB" sz="4000" b="1" dirty="0" smtClean="0">
                <a:solidFill>
                  <a:srgbClr val="FFFFFF"/>
                </a:solidFill>
                <a:latin typeface="Helvetica" pitchFamily="1" charset="0"/>
              </a:rPr>
              <a:t>Dynamic Assessment </a:t>
            </a:r>
            <a:endParaRPr lang="en-GB" sz="4000" b="1" dirty="0">
              <a:solidFill>
                <a:srgbClr val="FFFFFF"/>
              </a:solidFill>
              <a:latin typeface="Helvetica" pitchFamily="1" charset="0"/>
            </a:endParaRPr>
          </a:p>
        </p:txBody>
      </p:sp>
      <p:sp>
        <p:nvSpPr>
          <p:cNvPr id="12293" name="TextBox 3"/>
          <p:cNvSpPr txBox="1">
            <a:spLocks noChangeArrowheads="1"/>
          </p:cNvSpPr>
          <p:nvPr/>
        </p:nvSpPr>
        <p:spPr bwMode="auto">
          <a:xfrm>
            <a:off x="533400" y="5857875"/>
            <a:ext cx="6791325" cy="954107"/>
          </a:xfrm>
          <a:prstGeom prst="rect">
            <a:avLst/>
          </a:prstGeom>
          <a:noFill/>
          <a:ln w="9525">
            <a:noFill/>
            <a:miter lim="800000"/>
            <a:headEnd/>
            <a:tailEnd/>
          </a:ln>
        </p:spPr>
        <p:txBody>
          <a:bodyPr wrap="square">
            <a:spAutoFit/>
          </a:bodyPr>
          <a:lstStyle/>
          <a:p>
            <a:pPr eaLnBrk="1" hangingPunct="1"/>
            <a:r>
              <a:rPr lang="en-GB" sz="2800" dirty="0" smtClean="0">
                <a:solidFill>
                  <a:srgbClr val="FFFFFF"/>
                </a:solidFill>
                <a:latin typeface="Helvetica" pitchFamily="1" charset="0"/>
              </a:rPr>
              <a:t>Jennifer Donovan jennifer.donovan.14@ucl.ac.uk</a:t>
            </a:r>
            <a:endParaRPr lang="en-GB" sz="2800" dirty="0">
              <a:solidFill>
                <a:srgbClr val="FFFFFF"/>
              </a:solidFill>
              <a:latin typeface="Helvetica" pitchFamily="1"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a:t>
            </a:r>
            <a:endParaRPr lang="en-GB" dirty="0"/>
          </a:p>
        </p:txBody>
      </p:sp>
      <p:sp>
        <p:nvSpPr>
          <p:cNvPr id="4" name="Slide Number Placeholder 3"/>
          <p:cNvSpPr>
            <a:spLocks noGrp="1"/>
          </p:cNvSpPr>
          <p:nvPr>
            <p:ph type="sldNum" sz="quarter" idx="12"/>
          </p:nvPr>
        </p:nvSpPr>
        <p:spPr/>
        <p:txBody>
          <a:bodyPr/>
          <a:lstStyle/>
          <a:p>
            <a:fld id="{213FF45F-A6BE-4B98-A416-11632CE86456}" type="slidenum">
              <a:rPr lang="en-GB" smtClean="0"/>
              <a:pPr/>
              <a:t>10</a:t>
            </a:fld>
            <a:endParaRPr lang="en-GB"/>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3525" y="2686050"/>
            <a:ext cx="5153025" cy="2394744"/>
          </a:xfrm>
        </p:spPr>
      </p:pic>
    </p:spTree>
    <p:extLst>
      <p:ext uri="{BB962C8B-B14F-4D97-AF65-F5344CB8AC3E}">
        <p14:creationId xmlns:p14="http://schemas.microsoft.com/office/powerpoint/2010/main" val="188265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76673"/>
            <a:ext cx="8039100" cy="720079"/>
          </a:xfrm>
        </p:spPr>
        <p:txBody>
          <a:bodyPr/>
          <a:lstStyle/>
          <a:p>
            <a:r>
              <a:rPr lang="en-US" dirty="0" smtClean="0"/>
              <a:t>Spelling</a:t>
            </a:r>
            <a:endParaRPr lang="en-US" dirty="0"/>
          </a:p>
        </p:txBody>
      </p:sp>
      <p:sp>
        <p:nvSpPr>
          <p:cNvPr id="3" name="Content Placeholder 2"/>
          <p:cNvSpPr>
            <a:spLocks noGrp="1"/>
          </p:cNvSpPr>
          <p:nvPr>
            <p:ph idx="1"/>
          </p:nvPr>
        </p:nvSpPr>
        <p:spPr>
          <a:xfrm>
            <a:off x="457200" y="1700808"/>
            <a:ext cx="8229600" cy="4425355"/>
          </a:xfrm>
        </p:spPr>
        <p:txBody>
          <a:bodyPr/>
          <a:lstStyle/>
          <a:p>
            <a:r>
              <a:rPr lang="en-US" dirty="0" smtClean="0"/>
              <a:t>Has spelling become an antiquated concept in this world of instantaneous online referencing, automatic document spell-checking, and the public’s disheartening patience with a poorly spelled word?</a:t>
            </a:r>
          </a:p>
          <a:p>
            <a:pPr marL="0" indent="0">
              <a:buNone/>
            </a:pPr>
            <a:r>
              <a:rPr lang="en-US" sz="2000" i="1" dirty="0" smtClean="0"/>
              <a:t>(Reed 2012, p1)</a:t>
            </a:r>
            <a:endParaRPr lang="en-US" sz="2000" i="1" dirty="0"/>
          </a:p>
        </p:txBody>
      </p:sp>
      <p:sp>
        <p:nvSpPr>
          <p:cNvPr id="4" name="Slide Number Placeholder 3"/>
          <p:cNvSpPr>
            <a:spLocks noGrp="1"/>
          </p:cNvSpPr>
          <p:nvPr>
            <p:ph type="sldNum" sz="quarter" idx="12"/>
          </p:nvPr>
        </p:nvSpPr>
        <p:spPr/>
        <p:txBody>
          <a:bodyPr/>
          <a:lstStyle/>
          <a:p>
            <a:pPr>
              <a:defRPr/>
            </a:pPr>
            <a:fld id="{43F194FC-E456-48DA-A8CE-66D5CD999B53}" type="slidenum">
              <a:rPr lang="en-GB" smtClean="0"/>
              <a:pPr>
                <a:defRPr/>
              </a:pPr>
              <a:t>11</a:t>
            </a:fld>
            <a:endParaRPr lang="en-GB"/>
          </a:p>
        </p:txBody>
      </p:sp>
    </p:spTree>
    <p:extLst>
      <p:ext uri="{BB962C8B-B14F-4D97-AF65-F5344CB8AC3E}">
        <p14:creationId xmlns:p14="http://schemas.microsoft.com/office/powerpoint/2010/main" val="117472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Is spelling important?</a:t>
            </a:r>
            <a:endParaRPr lang="en-GB"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9593" y="2420889"/>
            <a:ext cx="3291408" cy="3194100"/>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2420889"/>
            <a:ext cx="3682751" cy="3384375"/>
          </a:xfrm>
        </p:spPr>
      </p:pic>
      <p:sp>
        <p:nvSpPr>
          <p:cNvPr id="4" name="Slide Number Placeholder 3"/>
          <p:cNvSpPr>
            <a:spLocks noGrp="1"/>
          </p:cNvSpPr>
          <p:nvPr>
            <p:ph type="sldNum" sz="quarter" idx="4294967295"/>
          </p:nvPr>
        </p:nvSpPr>
        <p:spPr>
          <a:xfrm>
            <a:off x="8366125" y="6356350"/>
            <a:ext cx="777875" cy="365125"/>
          </a:xfrm>
          <a:prstGeom prst="rect">
            <a:avLst/>
          </a:prstGeom>
        </p:spPr>
        <p:txBody>
          <a:bodyPr/>
          <a:lstStyle/>
          <a:p>
            <a:pPr>
              <a:defRPr/>
            </a:pPr>
            <a:fld id="{43F194FC-E456-48DA-A8CE-66D5CD999B53}" type="slidenum">
              <a:rPr lang="en-GB" smtClean="0"/>
              <a:pPr>
                <a:defRPr/>
              </a:pPr>
              <a:t>12</a:t>
            </a:fld>
            <a:endParaRPr lang="en-GB"/>
          </a:p>
        </p:txBody>
      </p:sp>
    </p:spTree>
    <p:extLst>
      <p:ext uri="{BB962C8B-B14F-4D97-AF65-F5344CB8AC3E}">
        <p14:creationId xmlns:p14="http://schemas.microsoft.com/office/powerpoint/2010/main" val="3138610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551"/>
            <a:ext cx="8229600" cy="609599"/>
          </a:xfrm>
        </p:spPr>
        <p:txBody>
          <a:bodyPr/>
          <a:lstStyle/>
          <a:p>
            <a:r>
              <a:rPr lang="en-GB" sz="3200" dirty="0" smtClean="0"/>
              <a:t>How do we currently assess spelling?</a:t>
            </a:r>
            <a:br>
              <a:rPr lang="en-GB" sz="3200" dirty="0" smtClean="0"/>
            </a:br>
            <a:r>
              <a:rPr lang="en-GB" sz="3200" dirty="0"/>
              <a:t/>
            </a:r>
            <a:br>
              <a:rPr lang="en-GB" sz="3200" dirty="0"/>
            </a:br>
            <a:endParaRPr lang="en-GB" sz="3200" dirty="0"/>
          </a:p>
        </p:txBody>
      </p:sp>
      <p:sp>
        <p:nvSpPr>
          <p:cNvPr id="3" name="Content Placeholder 2"/>
          <p:cNvSpPr>
            <a:spLocks noGrp="1"/>
          </p:cNvSpPr>
          <p:nvPr>
            <p:ph idx="1"/>
          </p:nvPr>
        </p:nvSpPr>
        <p:spPr>
          <a:xfrm>
            <a:off x="457200" y="1962150"/>
            <a:ext cx="8229600" cy="4164013"/>
          </a:xfrm>
        </p:spPr>
        <p:txBody>
          <a:bodyPr/>
          <a:lstStyle/>
          <a:p>
            <a:r>
              <a:rPr lang="en-US" sz="2800" dirty="0" smtClean="0"/>
              <a:t>Generally via a </a:t>
            </a:r>
            <a:r>
              <a:rPr lang="en-US" sz="2800" dirty="0" err="1" smtClean="0"/>
              <a:t>standardised</a:t>
            </a:r>
            <a:r>
              <a:rPr lang="en-US" sz="2800" dirty="0" smtClean="0"/>
              <a:t> test of spelling (and qualitative analysis of writing).</a:t>
            </a:r>
          </a:p>
          <a:p>
            <a:r>
              <a:rPr lang="en-US" sz="2800" dirty="0" smtClean="0"/>
              <a:t>BUT - Given </a:t>
            </a:r>
            <a:r>
              <a:rPr lang="en-US" sz="2800" dirty="0"/>
              <a:t>the complexity of the spelling task, a </a:t>
            </a:r>
            <a:r>
              <a:rPr lang="en-US" sz="2800" dirty="0" err="1"/>
              <a:t>standardised</a:t>
            </a:r>
            <a:r>
              <a:rPr lang="en-US" sz="2800" dirty="0"/>
              <a:t> test that provides the number of items correct or incorrect as its only outcome measure is insufficient for providing specific support </a:t>
            </a:r>
            <a:r>
              <a:rPr lang="en-US" sz="2400" i="1" dirty="0"/>
              <a:t>(Al </a:t>
            </a:r>
            <a:r>
              <a:rPr lang="en-US" sz="2400" i="1" dirty="0" err="1"/>
              <a:t>Otaiba</a:t>
            </a:r>
            <a:r>
              <a:rPr lang="en-US" sz="2400" i="1" dirty="0"/>
              <a:t> &amp; </a:t>
            </a:r>
            <a:r>
              <a:rPr lang="en-US" sz="2400" i="1" dirty="0" err="1"/>
              <a:t>Hosp</a:t>
            </a:r>
            <a:r>
              <a:rPr lang="en-US" sz="2400" i="1" dirty="0"/>
              <a:t> 2010).  </a:t>
            </a:r>
            <a:endParaRPr lang="en-US" sz="2400" i="1" dirty="0" smtClean="0"/>
          </a:p>
          <a:p>
            <a:r>
              <a:rPr lang="en-US" sz="2800" i="1" dirty="0" smtClean="0"/>
              <a:t>So, how can we develop an effective intervention </a:t>
            </a:r>
            <a:r>
              <a:rPr lang="en-US" sz="2800" i="1" dirty="0" err="1" smtClean="0"/>
              <a:t>programme</a:t>
            </a:r>
            <a:r>
              <a:rPr lang="en-US" sz="2800" i="1" dirty="0" smtClean="0"/>
              <a:t>? </a:t>
            </a:r>
            <a:endParaRPr lang="en-GB" sz="2800" i="1" dirty="0"/>
          </a:p>
        </p:txBody>
      </p:sp>
      <p:sp>
        <p:nvSpPr>
          <p:cNvPr id="4" name="Slide Number Placeholder 3"/>
          <p:cNvSpPr>
            <a:spLocks noGrp="1"/>
          </p:cNvSpPr>
          <p:nvPr>
            <p:ph type="sldNum" sz="quarter" idx="12"/>
          </p:nvPr>
        </p:nvSpPr>
        <p:spPr/>
        <p:txBody>
          <a:bodyPr/>
          <a:lstStyle/>
          <a:p>
            <a:fld id="{213FF45F-A6BE-4B98-A416-11632CE86456}" type="slidenum">
              <a:rPr lang="en-GB" smtClean="0"/>
              <a:pPr/>
              <a:t>13</a:t>
            </a:fld>
            <a:endParaRPr lang="en-GB"/>
          </a:p>
        </p:txBody>
      </p:sp>
    </p:spTree>
    <p:extLst>
      <p:ext uri="{BB962C8B-B14F-4D97-AF65-F5344CB8AC3E}">
        <p14:creationId xmlns:p14="http://schemas.microsoft.com/office/powerpoint/2010/main" val="3645073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6725" y="704850"/>
            <a:ext cx="8353425" cy="852488"/>
          </a:xfrm>
        </p:spPr>
        <p:txBody>
          <a:bodyPr/>
          <a:lstStyle/>
          <a:p>
            <a:r>
              <a:rPr lang="en-GB" altLang="en-US" sz="3200" dirty="0" smtClean="0">
                <a:ea typeface="ＭＳ Ｐゴシック" panose="020B0600070205080204" pitchFamily="34" charset="-128"/>
              </a:rPr>
              <a:t>Survey of Specialist Teachers</a:t>
            </a:r>
          </a:p>
        </p:txBody>
      </p:sp>
      <p:sp>
        <p:nvSpPr>
          <p:cNvPr id="22530" name="Content Placeholder 2"/>
          <p:cNvSpPr>
            <a:spLocks noGrp="1"/>
          </p:cNvSpPr>
          <p:nvPr>
            <p:ph idx="1"/>
          </p:nvPr>
        </p:nvSpPr>
        <p:spPr>
          <a:xfrm>
            <a:off x="466725" y="1628775"/>
            <a:ext cx="8353425" cy="4668838"/>
          </a:xfrm>
        </p:spPr>
        <p:txBody>
          <a:bodyPr/>
          <a:lstStyle/>
          <a:p>
            <a:pPr marL="0" indent="0">
              <a:buNone/>
            </a:pPr>
            <a:r>
              <a:rPr lang="en-GB" altLang="en-US" sz="2800" b="0" i="1" dirty="0" smtClean="0">
                <a:ea typeface="ＭＳ Ｐゴシック" panose="020B0600070205080204" pitchFamily="34" charset="-128"/>
              </a:rPr>
              <a:t>How useful do you find the following information when recommending or designing interventions/support for spelling?</a:t>
            </a:r>
            <a:r>
              <a:rPr lang="en-GB" altLang="en-US" sz="2800" b="0" dirty="0" smtClean="0">
                <a:ea typeface="ＭＳ Ｐゴシック" panose="020B0600070205080204" pitchFamily="34" charset="-128"/>
              </a:rPr>
              <a:t>                                                                													(Most useful)</a:t>
            </a:r>
          </a:p>
          <a:p>
            <a:pPr>
              <a:buFontTx/>
              <a:buChar char="•"/>
            </a:pPr>
            <a:r>
              <a:rPr lang="en-GB" altLang="en-US" sz="2800" b="0" dirty="0" smtClean="0">
                <a:solidFill>
                  <a:srgbClr val="FF0000"/>
                </a:solidFill>
                <a:ea typeface="ＭＳ Ｐゴシック" panose="020B0600070205080204" pitchFamily="34" charset="-128"/>
              </a:rPr>
              <a:t>spelling error analysis - 			            86%</a:t>
            </a:r>
          </a:p>
          <a:p>
            <a:pPr>
              <a:buFontTx/>
              <a:buChar char="•"/>
            </a:pPr>
            <a:r>
              <a:rPr lang="en-GB" altLang="en-US" sz="2800" dirty="0" smtClean="0">
                <a:ea typeface="ＭＳ Ｐゴシック" panose="020B0600070205080204" pitchFamily="34" charset="-128"/>
              </a:rPr>
              <a:t>Conversations with the learner </a:t>
            </a:r>
            <a:r>
              <a:rPr lang="en-GB" altLang="en-US" sz="2800" b="0" dirty="0" smtClean="0">
                <a:ea typeface="ＭＳ Ｐゴシック" panose="020B0600070205080204" pitchFamily="34" charset="-128"/>
              </a:rPr>
              <a:t>-         </a:t>
            </a:r>
            <a:r>
              <a:rPr lang="en-GB" altLang="en-US" sz="2800" dirty="0" smtClean="0">
                <a:ea typeface="ＭＳ Ｐゴシック" panose="020B0600070205080204" pitchFamily="34" charset="-128"/>
              </a:rPr>
              <a:t>70%</a:t>
            </a:r>
          </a:p>
          <a:p>
            <a:pPr>
              <a:buFontTx/>
              <a:buChar char="•"/>
            </a:pPr>
            <a:r>
              <a:rPr lang="en-GB" altLang="en-US" sz="2800" b="0" dirty="0" smtClean="0">
                <a:ea typeface="ＭＳ Ｐゴシック" panose="020B0600070205080204" pitchFamily="34" charset="-128"/>
              </a:rPr>
              <a:t>Observation (free writing </a:t>
            </a:r>
            <a:r>
              <a:rPr lang="en-GB" altLang="en-US" sz="2800" b="0" dirty="0" err="1" smtClean="0">
                <a:ea typeface="ＭＳ Ｐゴシック" panose="020B0600070205080204" pitchFamily="34" charset="-128"/>
              </a:rPr>
              <a:t>etc</a:t>
            </a:r>
            <a:r>
              <a:rPr lang="en-GB" altLang="en-US" sz="2800" b="0" dirty="0" smtClean="0">
                <a:ea typeface="ＭＳ Ｐゴシック" panose="020B0600070205080204" pitchFamily="34" charset="-128"/>
              </a:rPr>
              <a:t>) -            68%</a:t>
            </a:r>
          </a:p>
          <a:p>
            <a:pPr>
              <a:buFontTx/>
              <a:buChar char="•"/>
            </a:pPr>
            <a:r>
              <a:rPr lang="en-GB" altLang="en-US" sz="2800" b="0" dirty="0" smtClean="0">
                <a:ea typeface="ＭＳ Ｐゴシック" panose="020B0600070205080204" pitchFamily="34" charset="-128"/>
              </a:rPr>
              <a:t>Standard scores-                                 46%</a:t>
            </a:r>
          </a:p>
          <a:p>
            <a:pPr>
              <a:buFontTx/>
              <a:buChar char="•"/>
            </a:pPr>
            <a:endParaRPr lang="en-GB" altLang="en-US" dirty="0" smtClean="0">
              <a:ea typeface="ＭＳ Ｐゴシック" panose="020B0600070205080204" pitchFamily="34" charset="-128"/>
            </a:endParaRPr>
          </a:p>
        </p:txBody>
      </p:sp>
    </p:spTree>
    <p:extLst>
      <p:ext uri="{BB962C8B-B14F-4D97-AF65-F5344CB8AC3E}">
        <p14:creationId xmlns:p14="http://schemas.microsoft.com/office/powerpoint/2010/main" val="1451545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 calcmode="lin" valueType="num">
                                      <p:cBhvr additive="base">
                                        <p:cTn id="7" dur="1000" fill="hold"/>
                                        <p:tgtEl>
                                          <p:spTgt spid="22530">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25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2530">
                                            <p:txEl>
                                              <p:pRg st="2" end="2"/>
                                            </p:txEl>
                                          </p:spTgt>
                                        </p:tgtEl>
                                        <p:attrNameLst>
                                          <p:attrName>style.visibility</p:attrName>
                                        </p:attrNameLst>
                                      </p:cBhvr>
                                      <p:to>
                                        <p:strVal val="visible"/>
                                      </p:to>
                                    </p:set>
                                    <p:anim calcmode="lin" valueType="num">
                                      <p:cBhvr additive="base">
                                        <p:cTn id="13" dur="1000" fill="hold"/>
                                        <p:tgtEl>
                                          <p:spTgt spid="22530">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25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anim calcmode="lin" valueType="num">
                                      <p:cBhvr additive="base">
                                        <p:cTn id="19" dur="1000" fill="hold"/>
                                        <p:tgtEl>
                                          <p:spTgt spid="22530">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25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2530">
                                            <p:txEl>
                                              <p:pRg st="4" end="4"/>
                                            </p:txEl>
                                          </p:spTgt>
                                        </p:tgtEl>
                                        <p:attrNameLst>
                                          <p:attrName>style.visibility</p:attrName>
                                        </p:attrNameLst>
                                      </p:cBhvr>
                                      <p:to>
                                        <p:strVal val="visible"/>
                                      </p:to>
                                    </p:set>
                                    <p:anim calcmode="lin" valueType="num">
                                      <p:cBhvr additive="base">
                                        <p:cTn id="25" dur="1000" fill="hold"/>
                                        <p:tgtEl>
                                          <p:spTgt spid="22530">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25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90550"/>
            <a:ext cx="8229600" cy="827088"/>
          </a:xfrm>
        </p:spPr>
        <p:txBody>
          <a:bodyPr/>
          <a:lstStyle/>
          <a:p>
            <a:pPr algn="l"/>
            <a:r>
              <a:rPr lang="en-US" altLang="en-US" sz="3200" dirty="0" smtClean="0">
                <a:ea typeface="ＭＳ Ｐゴシック" panose="020B0600070205080204" pitchFamily="34" charset="-128"/>
              </a:rPr>
              <a:t>Spelling error analysis</a:t>
            </a: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endParaRPr lang="en-US" altLang="en-US" dirty="0" smtClean="0">
              <a:ea typeface="ＭＳ Ｐゴシック" panose="020B0600070205080204" pitchFamily="34" charset="-128"/>
            </a:endParaRPr>
          </a:p>
        </p:txBody>
      </p:sp>
      <p:sp>
        <p:nvSpPr>
          <p:cNvPr id="7171" name="Text Placeholder 4"/>
          <p:cNvSpPr>
            <a:spLocks noGrp="1"/>
          </p:cNvSpPr>
          <p:nvPr>
            <p:ph type="body" idx="1"/>
          </p:nvPr>
        </p:nvSpPr>
        <p:spPr/>
        <p:txBody>
          <a:bodyPr/>
          <a:lstStyle/>
          <a:p>
            <a:endParaRPr lang="en-US" altLang="en-US" smtClean="0">
              <a:ea typeface="ＭＳ Ｐゴシック" panose="020B0600070205080204" pitchFamily="34" charset="-128"/>
            </a:endParaRPr>
          </a:p>
        </p:txBody>
      </p:sp>
      <p:sp>
        <p:nvSpPr>
          <p:cNvPr id="7172" name="Content Placeholder 2"/>
          <p:cNvSpPr>
            <a:spLocks noGrp="1"/>
          </p:cNvSpPr>
          <p:nvPr>
            <p:ph sz="half" idx="2"/>
          </p:nvPr>
        </p:nvSpPr>
        <p:spPr/>
        <p:txBody>
          <a:bodyPr/>
          <a:lstStyle/>
          <a:p>
            <a:pPr marL="0" indent="0">
              <a:buFontTx/>
              <a:buChar char="•"/>
            </a:pPr>
            <a:r>
              <a:rPr lang="en-US" altLang="en-US" sz="2800" b="0" dirty="0" err="1" smtClean="0">
                <a:ea typeface="ＭＳ Ｐゴシック" panose="020B0600070205080204" pitchFamily="34" charset="-128"/>
              </a:rPr>
              <a:t>reth</a:t>
            </a:r>
            <a:endParaRPr lang="en-US" altLang="en-US" sz="2800" b="0" dirty="0" smtClean="0">
              <a:ea typeface="ＭＳ Ｐゴシック" panose="020B0600070205080204" pitchFamily="34" charset="-128"/>
            </a:endParaRPr>
          </a:p>
          <a:p>
            <a:pPr marL="0" indent="0">
              <a:buFontTx/>
              <a:buChar char="•"/>
            </a:pPr>
            <a:r>
              <a:rPr lang="en-US" altLang="en-US" sz="2800" b="0" dirty="0" err="1" smtClean="0">
                <a:ea typeface="ＭＳ Ｐゴシック" panose="020B0600070205080204" pitchFamily="34" charset="-128"/>
              </a:rPr>
              <a:t>otum</a:t>
            </a:r>
            <a:endParaRPr lang="en-US" altLang="en-US" sz="2800" b="0" dirty="0" smtClean="0">
              <a:ea typeface="ＭＳ Ｐゴシック" panose="020B0600070205080204" pitchFamily="34" charset="-128"/>
            </a:endParaRPr>
          </a:p>
          <a:p>
            <a:pPr marL="0" indent="0">
              <a:buFontTx/>
              <a:buChar char="•"/>
            </a:pPr>
            <a:r>
              <a:rPr lang="en-US" altLang="en-US" sz="2800" b="0" dirty="0" err="1" smtClean="0">
                <a:ea typeface="ＭＳ Ｐゴシック" panose="020B0600070205080204" pitchFamily="34" charset="-128"/>
              </a:rPr>
              <a:t>fungg</a:t>
            </a:r>
            <a:endParaRPr lang="en-US" altLang="en-US" sz="2800" b="0" dirty="0" smtClean="0">
              <a:ea typeface="ＭＳ Ｐゴシック" panose="020B0600070205080204" pitchFamily="34" charset="-128"/>
            </a:endParaRPr>
          </a:p>
          <a:p>
            <a:pPr marL="0" indent="0">
              <a:buFontTx/>
              <a:buChar char="•"/>
            </a:pPr>
            <a:r>
              <a:rPr lang="en-US" altLang="en-US" sz="2800" b="0" dirty="0" err="1" smtClean="0">
                <a:ea typeface="ＭＳ Ｐゴシック" panose="020B0600070205080204" pitchFamily="34" charset="-128"/>
              </a:rPr>
              <a:t>clwn</a:t>
            </a:r>
            <a:endParaRPr lang="en-US" altLang="en-US" sz="2800" b="0" dirty="0" smtClean="0">
              <a:ea typeface="ＭＳ Ｐゴシック" panose="020B0600070205080204" pitchFamily="34" charset="-128"/>
            </a:endParaRPr>
          </a:p>
          <a:p>
            <a:pPr marL="0" indent="0">
              <a:buFontTx/>
              <a:buChar char="•"/>
            </a:pPr>
            <a:r>
              <a:rPr lang="en-US" altLang="en-US" sz="2800" b="0" dirty="0" err="1" smtClean="0">
                <a:ea typeface="ＭＳ Ｐゴシック" panose="020B0600070205080204" pitchFamily="34" charset="-128"/>
              </a:rPr>
              <a:t>Pashoits</a:t>
            </a:r>
            <a:endParaRPr lang="en-US" altLang="en-US" sz="2800" b="0" dirty="0" smtClean="0">
              <a:ea typeface="ＭＳ Ｐゴシック" panose="020B0600070205080204" pitchFamily="34" charset="-128"/>
            </a:endParaRPr>
          </a:p>
          <a:p>
            <a:pPr marL="0" indent="0">
              <a:buFontTx/>
              <a:buChar char="•"/>
            </a:pPr>
            <a:r>
              <a:rPr lang="en-US" altLang="en-US" sz="2800" dirty="0" smtClean="0">
                <a:ea typeface="ＭＳ Ｐゴシック" panose="020B0600070205080204" pitchFamily="34" charset="-128"/>
              </a:rPr>
              <a:t>ripe</a:t>
            </a:r>
            <a:endParaRPr lang="en-US" altLang="en-US" sz="2800" b="0" dirty="0" smtClean="0">
              <a:ea typeface="ＭＳ Ｐゴシック" panose="020B0600070205080204" pitchFamily="34" charset="-128"/>
            </a:endParaRPr>
          </a:p>
          <a:p>
            <a:pPr marL="0" indent="0"/>
            <a:endParaRPr lang="en-US" altLang="en-US" dirty="0" smtClean="0">
              <a:ea typeface="ＭＳ Ｐゴシック" panose="020B0600070205080204" pitchFamily="34" charset="-128"/>
            </a:endParaRPr>
          </a:p>
          <a:p>
            <a:pPr marL="0" indent="0"/>
            <a:endParaRPr lang="en-US" altLang="en-US" dirty="0" smtClean="0">
              <a:ea typeface="ＭＳ Ｐゴシック" panose="020B0600070205080204" pitchFamily="34" charset="-128"/>
            </a:endParaRPr>
          </a:p>
        </p:txBody>
      </p:sp>
      <p:sp>
        <p:nvSpPr>
          <p:cNvPr id="7173" name="Text Placeholder 5"/>
          <p:cNvSpPr>
            <a:spLocks noGrp="1"/>
          </p:cNvSpPr>
          <p:nvPr>
            <p:ph type="body" sz="quarter" idx="3"/>
          </p:nvPr>
        </p:nvSpPr>
        <p:spPr/>
        <p:txBody>
          <a:bodyPr/>
          <a:lstStyle/>
          <a:p>
            <a:endParaRPr lang="en-US" altLang="en-US" smtClean="0">
              <a:ea typeface="ＭＳ Ｐゴシック" panose="020B0600070205080204" pitchFamily="34" charset="-128"/>
            </a:endParaRPr>
          </a:p>
        </p:txBody>
      </p:sp>
      <p:pic>
        <p:nvPicPr>
          <p:cNvPr id="7174" name="Content Placeholder 7" descr="spelling errors 1.pn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3438" y="2276475"/>
            <a:ext cx="4105275" cy="4032250"/>
          </a:xfrm>
        </p:spPr>
      </p:pic>
    </p:spTree>
    <p:extLst>
      <p:ext uri="{BB962C8B-B14F-4D97-AF65-F5344CB8AC3E}">
        <p14:creationId xmlns:p14="http://schemas.microsoft.com/office/powerpoint/2010/main" val="1398658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Spelling error analysis vs. discussions</a:t>
            </a:r>
            <a:endParaRPr lang="en-GB" dirty="0"/>
          </a:p>
        </p:txBody>
      </p:sp>
      <p:sp>
        <p:nvSpPr>
          <p:cNvPr id="8" name="Content Placeholder 7"/>
          <p:cNvSpPr>
            <a:spLocks noGrp="1"/>
          </p:cNvSpPr>
          <p:nvPr>
            <p:ph sz="half" idx="1"/>
          </p:nvPr>
        </p:nvSpPr>
        <p:spPr/>
        <p:txBody>
          <a:bodyPr/>
          <a:lstStyle/>
          <a:p>
            <a:pPr marL="0" indent="0">
              <a:buNone/>
            </a:pPr>
            <a:r>
              <a:rPr lang="en-GB" b="1" dirty="0" smtClean="0"/>
              <a:t>‘Ripe’</a:t>
            </a:r>
          </a:p>
          <a:p>
            <a:pPr marL="0" indent="0">
              <a:buNone/>
            </a:pPr>
            <a:r>
              <a:rPr lang="en-GB" i="1" dirty="0" smtClean="0"/>
              <a:t>How did you know how to spell ripe?</a:t>
            </a:r>
          </a:p>
          <a:p>
            <a:pPr marL="0" indent="0">
              <a:buNone/>
            </a:pPr>
            <a:endParaRPr lang="en-GB" i="1" dirty="0"/>
          </a:p>
          <a:p>
            <a:pPr marL="0" indent="0">
              <a:buNone/>
            </a:pPr>
            <a:r>
              <a:rPr lang="en-GB" i="1" dirty="0" smtClean="0"/>
              <a:t>I just guessed!</a:t>
            </a:r>
            <a:endParaRPr lang="en-GB" i="1"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2276475"/>
            <a:ext cx="4191000" cy="2895600"/>
          </a:xfrm>
        </p:spPr>
      </p:pic>
    </p:spTree>
    <p:extLst>
      <p:ext uri="{BB962C8B-B14F-4D97-AF65-F5344CB8AC3E}">
        <p14:creationId xmlns:p14="http://schemas.microsoft.com/office/powerpoint/2010/main" val="291861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Spelling tests</a:t>
            </a:r>
            <a:endParaRPr lang="en-GB" sz="2800" dirty="0"/>
          </a:p>
        </p:txBody>
      </p:sp>
      <p:sp>
        <p:nvSpPr>
          <p:cNvPr id="3" name="Content Placeholder 2"/>
          <p:cNvSpPr>
            <a:spLocks noGrp="1"/>
          </p:cNvSpPr>
          <p:nvPr>
            <p:ph sz="half" idx="1"/>
          </p:nvPr>
        </p:nvSpPr>
        <p:spPr/>
        <p:txBody>
          <a:bodyPr/>
          <a:lstStyle/>
          <a:p>
            <a:r>
              <a:rPr lang="en-GB" sz="2800" dirty="0" smtClean="0"/>
              <a:t>Shows us the words that the learner can spell correctly. </a:t>
            </a:r>
          </a:p>
          <a:p>
            <a:r>
              <a:rPr lang="en-GB" sz="2800" dirty="0" smtClean="0"/>
              <a:t>Post-hoc error analysis informs our intervention – but is this enough?</a:t>
            </a:r>
          </a:p>
          <a:p>
            <a:pPr marL="0" indent="0">
              <a:buNone/>
            </a:pPr>
            <a:endParaRPr lang="en-GB" sz="2800" b="1" i="1" dirty="0" smtClean="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48312" y="2166386"/>
            <a:ext cx="2817813" cy="3196189"/>
          </a:xfrm>
        </p:spPr>
      </p:pic>
      <p:sp>
        <p:nvSpPr>
          <p:cNvPr id="4" name="Slide Number Placeholder 3"/>
          <p:cNvSpPr>
            <a:spLocks noGrp="1"/>
          </p:cNvSpPr>
          <p:nvPr>
            <p:ph type="sldNum" sz="quarter" idx="4294967295"/>
          </p:nvPr>
        </p:nvSpPr>
        <p:spPr>
          <a:xfrm>
            <a:off x="8366125" y="6356350"/>
            <a:ext cx="777875" cy="365125"/>
          </a:xfrm>
          <a:prstGeom prst="rect">
            <a:avLst/>
          </a:prstGeom>
        </p:spPr>
        <p:txBody>
          <a:bodyPr/>
          <a:lstStyle/>
          <a:p>
            <a:pPr>
              <a:defRPr/>
            </a:pPr>
            <a:fld id="{43F194FC-E456-48DA-A8CE-66D5CD999B53}" type="slidenum">
              <a:rPr lang="en-GB" smtClean="0"/>
              <a:pPr>
                <a:defRPr/>
              </a:pPr>
              <a:t>17</a:t>
            </a:fld>
            <a:endParaRPr lang="en-GB"/>
          </a:p>
        </p:txBody>
      </p:sp>
    </p:spTree>
    <p:extLst>
      <p:ext uri="{BB962C8B-B14F-4D97-AF65-F5344CB8AC3E}">
        <p14:creationId xmlns:p14="http://schemas.microsoft.com/office/powerpoint/2010/main" val="112522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6725" y="590550"/>
            <a:ext cx="8353425" cy="893763"/>
          </a:xfrm>
        </p:spPr>
        <p:txBody>
          <a:bodyPr/>
          <a:lstStyle/>
          <a:p>
            <a:r>
              <a:rPr lang="en-GB" altLang="en-US" sz="3200" dirty="0" smtClean="0">
                <a:ea typeface="ＭＳ Ｐゴシック" panose="020B0600070205080204" pitchFamily="34" charset="-128"/>
              </a:rPr>
              <a:t>Is error analysis enough?</a:t>
            </a:r>
          </a:p>
        </p:txBody>
      </p:sp>
      <p:sp>
        <p:nvSpPr>
          <p:cNvPr id="8195" name="Content Placeholder 2"/>
          <p:cNvSpPr>
            <a:spLocks noGrp="1"/>
          </p:cNvSpPr>
          <p:nvPr>
            <p:ph idx="1"/>
          </p:nvPr>
        </p:nvSpPr>
        <p:spPr>
          <a:xfrm>
            <a:off x="466725" y="1628775"/>
            <a:ext cx="8353425" cy="4668838"/>
          </a:xfrm>
        </p:spPr>
        <p:txBody>
          <a:bodyPr/>
          <a:lstStyle/>
          <a:p>
            <a:pPr>
              <a:buFontTx/>
              <a:buChar char="•"/>
            </a:pPr>
            <a:r>
              <a:rPr lang="en-GB" altLang="en-US" sz="2800" b="0" dirty="0" smtClean="0">
                <a:ea typeface="ＭＳ Ｐゴシック" panose="020B0600070205080204" pitchFamily="34" charset="-128"/>
              </a:rPr>
              <a:t>Body of evidence in the literature that identifies that post-hoc error analysis is </a:t>
            </a:r>
            <a:r>
              <a:rPr lang="en-GB" altLang="en-US" sz="2800" i="1" dirty="0" smtClean="0">
                <a:ea typeface="ＭＳ Ｐゴシック" panose="020B0600070205080204" pitchFamily="34" charset="-128"/>
              </a:rPr>
              <a:t>not</a:t>
            </a:r>
            <a:r>
              <a:rPr lang="en-GB" altLang="en-US" sz="2800" dirty="0" smtClean="0">
                <a:ea typeface="ＭＳ Ｐゴシック" panose="020B0600070205080204" pitchFamily="34" charset="-128"/>
              </a:rPr>
              <a:t> enough</a:t>
            </a:r>
            <a:r>
              <a:rPr lang="en-GB" altLang="en-US" sz="2800" b="0" dirty="0" smtClean="0">
                <a:ea typeface="ＭＳ Ｐゴシック" panose="020B0600070205080204" pitchFamily="34" charset="-128"/>
              </a:rPr>
              <a:t> when designing individualised spelling interventions for children who are struggling with their spelling.</a:t>
            </a:r>
          </a:p>
          <a:p>
            <a:pPr marL="0" indent="0">
              <a:buNone/>
            </a:pPr>
            <a:r>
              <a:rPr lang="en-GB" altLang="en-US" sz="3200" b="0" dirty="0" smtClean="0">
                <a:ea typeface="ＭＳ Ｐゴシック" panose="020B0600070205080204" pitchFamily="34" charset="-128"/>
              </a:rPr>
              <a:t> </a:t>
            </a:r>
          </a:p>
          <a:p>
            <a:pPr marL="0" indent="0">
              <a:buNone/>
            </a:pPr>
            <a:r>
              <a:rPr lang="en-US" altLang="en-US" sz="2400" b="0" i="1" dirty="0" smtClean="0">
                <a:ea typeface="ＭＳ Ｐゴシック" panose="020B0600070205080204" pitchFamily="34" charset="-128"/>
              </a:rPr>
              <a:t>Al </a:t>
            </a:r>
            <a:r>
              <a:rPr lang="en-US" altLang="en-US" sz="2400" b="0" i="1" dirty="0" err="1" smtClean="0">
                <a:ea typeface="ＭＳ Ｐゴシック" panose="020B0600070205080204" pitchFamily="34" charset="-128"/>
              </a:rPr>
              <a:t>Otaiba</a:t>
            </a:r>
            <a:r>
              <a:rPr lang="en-US" altLang="en-US" sz="2400" b="0" i="1" dirty="0" smtClean="0">
                <a:ea typeface="ＭＳ Ｐゴシック" panose="020B0600070205080204" pitchFamily="34" charset="-128"/>
              </a:rPr>
              <a:t> &amp; </a:t>
            </a:r>
            <a:r>
              <a:rPr lang="en-US" altLang="en-US" sz="2400" b="0" i="1" dirty="0" err="1" smtClean="0">
                <a:ea typeface="ＭＳ Ｐゴシック" panose="020B0600070205080204" pitchFamily="34" charset="-128"/>
              </a:rPr>
              <a:t>Hosp</a:t>
            </a:r>
            <a:r>
              <a:rPr lang="en-US" altLang="en-US" sz="2400" b="0" i="1" dirty="0" smtClean="0">
                <a:ea typeface="ＭＳ Ｐゴシック" panose="020B0600070205080204" pitchFamily="34" charset="-128"/>
              </a:rPr>
              <a:t> (2010) Bourassa and </a:t>
            </a:r>
            <a:r>
              <a:rPr lang="en-US" altLang="en-US" sz="2400" b="0" i="1" dirty="0" err="1" smtClean="0">
                <a:ea typeface="ＭＳ Ｐゴシック" panose="020B0600070205080204" pitchFamily="34" charset="-128"/>
              </a:rPr>
              <a:t>Treiman</a:t>
            </a:r>
            <a:r>
              <a:rPr lang="en-US" altLang="en-US" sz="2400" b="0" i="1" dirty="0" smtClean="0">
                <a:ea typeface="ＭＳ Ｐゴシック" panose="020B0600070205080204" pitchFamily="34" charset="-128"/>
              </a:rPr>
              <a:t> (2003) </a:t>
            </a:r>
            <a:r>
              <a:rPr lang="en-US" altLang="en-US" sz="2400" b="0" i="1" dirty="0" err="1" smtClean="0">
                <a:ea typeface="ＭＳ Ｐゴシック" panose="020B0600070205080204" pitchFamily="34" charset="-128"/>
              </a:rPr>
              <a:t>Rittle</a:t>
            </a:r>
            <a:r>
              <a:rPr lang="en-US" altLang="en-US" sz="2400" b="0" i="1" dirty="0" smtClean="0">
                <a:ea typeface="ＭＳ Ｐゴシック" panose="020B0600070205080204" pitchFamily="34" charset="-128"/>
              </a:rPr>
              <a:t>-Johnson &amp; </a:t>
            </a:r>
            <a:r>
              <a:rPr lang="en-US" altLang="en-US" sz="2400" b="0" i="1" dirty="0" err="1" smtClean="0">
                <a:ea typeface="ＭＳ Ｐゴシック" panose="020B0600070205080204" pitchFamily="34" charset="-128"/>
              </a:rPr>
              <a:t>Siegler</a:t>
            </a:r>
            <a:r>
              <a:rPr lang="en-US" altLang="en-US" sz="2400" b="0" i="1" dirty="0" smtClean="0">
                <a:ea typeface="ＭＳ Ｐゴシック" panose="020B0600070205080204" pitchFamily="34" charset="-128"/>
              </a:rPr>
              <a:t> (1999)</a:t>
            </a:r>
            <a:endParaRPr lang="en-GB" altLang="en-US" sz="2400" b="0" i="1" dirty="0" smtClean="0">
              <a:ea typeface="ＭＳ Ｐゴシック" panose="020B0600070205080204" pitchFamily="34" charset="-128"/>
            </a:endParaRPr>
          </a:p>
          <a:p>
            <a:endParaRPr lang="en-GB" altLang="en-US" sz="3200" b="0" dirty="0" smtClean="0">
              <a:ea typeface="ＭＳ Ｐゴシック" panose="020B0600070205080204" pitchFamily="34" charset="-128"/>
            </a:endParaRPr>
          </a:p>
        </p:txBody>
      </p:sp>
    </p:spTree>
    <p:extLst>
      <p:ext uri="{BB962C8B-B14F-4D97-AF65-F5344CB8AC3E}">
        <p14:creationId xmlns:p14="http://schemas.microsoft.com/office/powerpoint/2010/main" val="4060107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6725" y="704850"/>
            <a:ext cx="8353425" cy="852488"/>
          </a:xfrm>
        </p:spPr>
        <p:txBody>
          <a:bodyPr/>
          <a:lstStyle/>
          <a:p>
            <a:r>
              <a:rPr lang="en-GB" altLang="en-US" sz="3200" dirty="0" smtClean="0">
                <a:ea typeface="ＭＳ Ｐゴシック" panose="020B0600070205080204" pitchFamily="34" charset="-128"/>
              </a:rPr>
              <a:t>Survey of Specialist Teachers</a:t>
            </a:r>
          </a:p>
        </p:txBody>
      </p:sp>
      <p:sp>
        <p:nvSpPr>
          <p:cNvPr id="22530" name="Content Placeholder 2"/>
          <p:cNvSpPr>
            <a:spLocks noGrp="1"/>
          </p:cNvSpPr>
          <p:nvPr>
            <p:ph idx="1"/>
          </p:nvPr>
        </p:nvSpPr>
        <p:spPr>
          <a:xfrm>
            <a:off x="466725" y="1628775"/>
            <a:ext cx="8353425" cy="4668838"/>
          </a:xfrm>
        </p:spPr>
        <p:txBody>
          <a:bodyPr/>
          <a:lstStyle/>
          <a:p>
            <a:pPr marL="0" indent="0">
              <a:buNone/>
            </a:pPr>
            <a:r>
              <a:rPr lang="en-GB" altLang="en-US" sz="2800" b="0" i="1" dirty="0" smtClean="0">
                <a:ea typeface="ＭＳ Ｐゴシック" panose="020B0600070205080204" pitchFamily="34" charset="-128"/>
              </a:rPr>
              <a:t>How useful do you find the following information when recommending or designing interventions/support for spelling?</a:t>
            </a:r>
            <a:r>
              <a:rPr lang="en-GB" altLang="en-US" sz="2800" b="0" dirty="0" smtClean="0">
                <a:ea typeface="ＭＳ Ｐゴシック" panose="020B0600070205080204" pitchFamily="34" charset="-128"/>
              </a:rPr>
              <a:t>                                                                													(Most useful)</a:t>
            </a:r>
          </a:p>
          <a:p>
            <a:pPr>
              <a:buFontTx/>
              <a:buChar char="•"/>
            </a:pPr>
            <a:r>
              <a:rPr lang="en-GB" altLang="en-US" sz="2800" b="0" dirty="0" smtClean="0">
                <a:ea typeface="ＭＳ Ｐゴシック" panose="020B0600070205080204" pitchFamily="34" charset="-128"/>
              </a:rPr>
              <a:t>spelling error analysis - 			            86%</a:t>
            </a:r>
          </a:p>
          <a:p>
            <a:pPr>
              <a:buFontTx/>
              <a:buChar char="•"/>
            </a:pPr>
            <a:r>
              <a:rPr lang="en-GB" altLang="en-US" sz="2800" dirty="0" smtClean="0">
                <a:solidFill>
                  <a:srgbClr val="FF0000"/>
                </a:solidFill>
                <a:ea typeface="ＭＳ Ｐゴシック" panose="020B0600070205080204" pitchFamily="34" charset="-128"/>
              </a:rPr>
              <a:t>Conversations with the learner </a:t>
            </a:r>
            <a:r>
              <a:rPr lang="en-GB" altLang="en-US" sz="2800" b="0" dirty="0" smtClean="0">
                <a:solidFill>
                  <a:srgbClr val="FF0000"/>
                </a:solidFill>
                <a:ea typeface="ＭＳ Ｐゴシック" panose="020B0600070205080204" pitchFamily="34" charset="-128"/>
              </a:rPr>
              <a:t>-         </a:t>
            </a:r>
            <a:r>
              <a:rPr lang="en-GB" altLang="en-US" sz="2800" dirty="0" smtClean="0">
                <a:solidFill>
                  <a:srgbClr val="FF0000"/>
                </a:solidFill>
                <a:ea typeface="ＭＳ Ｐゴシック" panose="020B0600070205080204" pitchFamily="34" charset="-128"/>
              </a:rPr>
              <a:t>70%</a:t>
            </a:r>
          </a:p>
          <a:p>
            <a:pPr>
              <a:buFontTx/>
              <a:buChar char="•"/>
            </a:pPr>
            <a:r>
              <a:rPr lang="en-GB" altLang="en-US" sz="2800" b="0" dirty="0" smtClean="0">
                <a:ea typeface="ＭＳ Ｐゴシック" panose="020B0600070205080204" pitchFamily="34" charset="-128"/>
              </a:rPr>
              <a:t>Observation (free writing </a:t>
            </a:r>
            <a:r>
              <a:rPr lang="en-GB" altLang="en-US" sz="2800" b="0" dirty="0" err="1" smtClean="0">
                <a:ea typeface="ＭＳ Ｐゴシック" panose="020B0600070205080204" pitchFamily="34" charset="-128"/>
              </a:rPr>
              <a:t>etc</a:t>
            </a:r>
            <a:r>
              <a:rPr lang="en-GB" altLang="en-US" sz="2800" b="0" dirty="0" smtClean="0">
                <a:ea typeface="ＭＳ Ｐゴシック" panose="020B0600070205080204" pitchFamily="34" charset="-128"/>
              </a:rPr>
              <a:t>) -            68%</a:t>
            </a:r>
          </a:p>
          <a:p>
            <a:pPr>
              <a:buFontTx/>
              <a:buChar char="•"/>
            </a:pPr>
            <a:r>
              <a:rPr lang="en-GB" altLang="en-US" sz="2800" b="0" dirty="0" smtClean="0">
                <a:ea typeface="ＭＳ Ｐゴシック" panose="020B0600070205080204" pitchFamily="34" charset="-128"/>
              </a:rPr>
              <a:t>Standard scores-                                 46%</a:t>
            </a:r>
          </a:p>
          <a:p>
            <a:pPr>
              <a:buFontTx/>
              <a:buChar char="•"/>
            </a:pPr>
            <a:endParaRPr lang="en-GB" altLang="en-US" dirty="0" smtClean="0">
              <a:ea typeface="ＭＳ Ｐゴシック" panose="020B0600070205080204" pitchFamily="34" charset="-128"/>
            </a:endParaRPr>
          </a:p>
        </p:txBody>
      </p:sp>
    </p:spTree>
    <p:extLst>
      <p:ext uri="{BB962C8B-B14F-4D97-AF65-F5344CB8AC3E}">
        <p14:creationId xmlns:p14="http://schemas.microsoft.com/office/powerpoint/2010/main" val="3677826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 calcmode="lin" valueType="num">
                                      <p:cBhvr additive="base">
                                        <p:cTn id="7" dur="1000" fill="hold"/>
                                        <p:tgtEl>
                                          <p:spTgt spid="22530">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25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2530">
                                            <p:txEl>
                                              <p:pRg st="2" end="2"/>
                                            </p:txEl>
                                          </p:spTgt>
                                        </p:tgtEl>
                                        <p:attrNameLst>
                                          <p:attrName>style.visibility</p:attrName>
                                        </p:attrNameLst>
                                      </p:cBhvr>
                                      <p:to>
                                        <p:strVal val="visible"/>
                                      </p:to>
                                    </p:set>
                                    <p:anim calcmode="lin" valueType="num">
                                      <p:cBhvr additive="base">
                                        <p:cTn id="13" dur="1000" fill="hold"/>
                                        <p:tgtEl>
                                          <p:spTgt spid="22530">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25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anim calcmode="lin" valueType="num">
                                      <p:cBhvr additive="base">
                                        <p:cTn id="19" dur="1000" fill="hold"/>
                                        <p:tgtEl>
                                          <p:spTgt spid="22530">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25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2530">
                                            <p:txEl>
                                              <p:pRg st="4" end="4"/>
                                            </p:txEl>
                                          </p:spTgt>
                                        </p:tgtEl>
                                        <p:attrNameLst>
                                          <p:attrName>style.visibility</p:attrName>
                                        </p:attrNameLst>
                                      </p:cBhvr>
                                      <p:to>
                                        <p:strVal val="visible"/>
                                      </p:to>
                                    </p:set>
                                    <p:anim calcmode="lin" valueType="num">
                                      <p:cBhvr additive="base">
                                        <p:cTn id="25" dur="1000" fill="hold"/>
                                        <p:tgtEl>
                                          <p:spTgt spid="22530">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25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3025"/>
            <a:ext cx="8229600" cy="676275"/>
          </a:xfrm>
        </p:spPr>
        <p:txBody>
          <a:bodyPr/>
          <a:lstStyle/>
          <a:p>
            <a:r>
              <a:rPr lang="en-GB" sz="3200" dirty="0" smtClean="0"/>
              <a:t>Overview of Study :Research Questions</a:t>
            </a:r>
            <a:endParaRPr lang="en-GB" sz="3200" dirty="0"/>
          </a:p>
        </p:txBody>
      </p:sp>
      <p:sp>
        <p:nvSpPr>
          <p:cNvPr id="3" name="Content Placeholder 2"/>
          <p:cNvSpPr>
            <a:spLocks noGrp="1"/>
          </p:cNvSpPr>
          <p:nvPr>
            <p:ph idx="1"/>
          </p:nvPr>
        </p:nvSpPr>
        <p:spPr>
          <a:xfrm>
            <a:off x="457200" y="2143126"/>
            <a:ext cx="8229600" cy="3983038"/>
          </a:xfrm>
        </p:spPr>
        <p:txBody>
          <a:bodyPr/>
          <a:lstStyle/>
          <a:p>
            <a:r>
              <a:rPr lang="en-US" sz="2800" dirty="0" smtClean="0"/>
              <a:t>Can </a:t>
            </a:r>
            <a:r>
              <a:rPr lang="en-US" sz="2800" dirty="0"/>
              <a:t>a dynamic assessment approach to spelling be incorporated into a specialist teacher assessment for dyslexia?</a:t>
            </a:r>
            <a:endParaRPr lang="en-GB" sz="2800" dirty="0"/>
          </a:p>
          <a:p>
            <a:pPr lvl="0"/>
            <a:r>
              <a:rPr lang="en-US" sz="2800" dirty="0"/>
              <a:t>Will this information prove helpful (as part of a diagnostic assessment) </a:t>
            </a:r>
            <a:endParaRPr lang="en-GB" sz="2800" dirty="0"/>
          </a:p>
          <a:p>
            <a:pPr marL="0" lvl="0" indent="0">
              <a:buNone/>
            </a:pPr>
            <a:r>
              <a:rPr lang="en-US" sz="2800" dirty="0" smtClean="0"/>
              <a:t>- In </a:t>
            </a:r>
            <a:r>
              <a:rPr lang="en-US" sz="2800" dirty="0"/>
              <a:t>the identification of dyslexia? </a:t>
            </a:r>
            <a:endParaRPr lang="en-GB" sz="2800" dirty="0"/>
          </a:p>
          <a:p>
            <a:pPr marL="0" lvl="0" indent="0">
              <a:buNone/>
            </a:pPr>
            <a:r>
              <a:rPr lang="en-US" sz="2800" dirty="0" smtClean="0"/>
              <a:t>- To </a:t>
            </a:r>
            <a:r>
              <a:rPr lang="en-US" sz="2800" dirty="0"/>
              <a:t>inform a tailored intervention approach?</a:t>
            </a:r>
            <a:endParaRPr lang="en-GB" sz="2800" dirty="0"/>
          </a:p>
          <a:p>
            <a:pPr marL="0" lvl="0" indent="0">
              <a:buNone/>
            </a:pPr>
            <a:r>
              <a:rPr lang="en-US" sz="2800" dirty="0" smtClean="0"/>
              <a:t>- Could </a:t>
            </a:r>
            <a:r>
              <a:rPr lang="en-US" sz="2800" dirty="0"/>
              <a:t>this approach improve learner outcomes?</a:t>
            </a:r>
            <a:endParaRPr lang="en-GB" sz="2800" dirty="0"/>
          </a:p>
          <a:p>
            <a:endParaRPr lang="en-GB" dirty="0"/>
          </a:p>
        </p:txBody>
      </p:sp>
      <p:sp>
        <p:nvSpPr>
          <p:cNvPr id="4" name="Slide Number Placeholder 3"/>
          <p:cNvSpPr>
            <a:spLocks noGrp="1"/>
          </p:cNvSpPr>
          <p:nvPr>
            <p:ph type="sldNum" sz="quarter" idx="12"/>
          </p:nvPr>
        </p:nvSpPr>
        <p:spPr/>
        <p:txBody>
          <a:bodyPr/>
          <a:lstStyle/>
          <a:p>
            <a:fld id="{213FF45F-A6BE-4B98-A416-11632CE86456}" type="slidenum">
              <a:rPr lang="en-GB" smtClean="0"/>
              <a:pPr/>
              <a:t>2</a:t>
            </a:fld>
            <a:endParaRPr lang="en-GB"/>
          </a:p>
        </p:txBody>
      </p:sp>
    </p:spTree>
    <p:custDataLst>
      <p:tags r:id="rId1"/>
    </p:custDataLst>
    <p:extLst>
      <p:ext uri="{BB962C8B-B14F-4D97-AF65-F5344CB8AC3E}">
        <p14:creationId xmlns:p14="http://schemas.microsoft.com/office/powerpoint/2010/main" val="3724817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750" y="590550"/>
            <a:ext cx="8353425" cy="1038225"/>
          </a:xfrm>
        </p:spPr>
        <p:txBody>
          <a:bodyPr/>
          <a:lstStyle/>
          <a:p>
            <a:r>
              <a:rPr lang="en-GB" altLang="en-US" sz="3200" dirty="0" smtClean="0">
                <a:ea typeface="ＭＳ Ｐゴシック" panose="020B0600070205080204" pitchFamily="34" charset="-128"/>
              </a:rPr>
              <a:t>Survey 2 – Specialist Teachers</a:t>
            </a:r>
          </a:p>
        </p:txBody>
      </p:sp>
      <p:sp>
        <p:nvSpPr>
          <p:cNvPr id="27650" name="Content Placeholder 2"/>
          <p:cNvSpPr>
            <a:spLocks noGrp="1"/>
          </p:cNvSpPr>
          <p:nvPr>
            <p:ph idx="1"/>
          </p:nvPr>
        </p:nvSpPr>
        <p:spPr>
          <a:xfrm>
            <a:off x="466725" y="1844675"/>
            <a:ext cx="8353425" cy="4452938"/>
          </a:xfrm>
        </p:spPr>
        <p:txBody>
          <a:bodyPr/>
          <a:lstStyle/>
          <a:p>
            <a:pPr marL="0" indent="0">
              <a:buNone/>
              <a:defRPr/>
            </a:pPr>
            <a:r>
              <a:rPr lang="en-GB" sz="2800" b="0" i="1" dirty="0" smtClean="0">
                <a:ea typeface="ＭＳ Ｐゴシック" pitchFamily="34" charset="-128"/>
              </a:rPr>
              <a:t>When assessing spelling, do you discuss the student's understanding of spelling with them?</a:t>
            </a:r>
          </a:p>
          <a:p>
            <a:pPr>
              <a:defRPr/>
            </a:pPr>
            <a:endParaRPr lang="en-GB" sz="2800" b="0" i="1" dirty="0" smtClean="0">
              <a:ea typeface="ＭＳ Ｐゴシック" pitchFamily="34" charset="-128"/>
            </a:endParaRPr>
          </a:p>
          <a:p>
            <a:pPr>
              <a:buFont typeface="Arial" pitchFamily="34" charset="0"/>
              <a:buChar char="•"/>
              <a:defRPr/>
            </a:pPr>
            <a:r>
              <a:rPr lang="en-GB" sz="2800" i="1" dirty="0" smtClean="0">
                <a:solidFill>
                  <a:schemeClr val="tx2">
                    <a:lumMod val="75000"/>
                  </a:schemeClr>
                </a:solidFill>
                <a:ea typeface="ＭＳ Ｐゴシック" pitchFamily="34" charset="-128"/>
              </a:rPr>
              <a:t>Sometimes		</a:t>
            </a:r>
            <a:r>
              <a:rPr lang="en-GB" sz="2800" i="1" dirty="0" smtClean="0">
                <a:solidFill>
                  <a:srgbClr val="FF0000"/>
                </a:solidFill>
                <a:ea typeface="ＭＳ Ｐゴシック" pitchFamily="34" charset="-128"/>
              </a:rPr>
              <a:t>51%</a:t>
            </a:r>
            <a:endParaRPr lang="en-GB" sz="2800" b="0" i="1" dirty="0" smtClean="0">
              <a:solidFill>
                <a:srgbClr val="FF0000"/>
              </a:solidFill>
              <a:ea typeface="ＭＳ Ｐゴシック" pitchFamily="34" charset="-128"/>
            </a:endParaRPr>
          </a:p>
          <a:p>
            <a:pPr>
              <a:buFontTx/>
              <a:buChar char="•"/>
              <a:defRPr/>
            </a:pPr>
            <a:r>
              <a:rPr lang="en-GB" sz="2800" b="0" i="1" dirty="0" smtClean="0">
                <a:ea typeface="ＭＳ Ｐゴシック" pitchFamily="34" charset="-128"/>
              </a:rPr>
              <a:t>Always			44%</a:t>
            </a:r>
          </a:p>
          <a:p>
            <a:pPr>
              <a:buFontTx/>
              <a:buChar char="•"/>
              <a:defRPr/>
            </a:pPr>
            <a:r>
              <a:rPr lang="en-GB" sz="2800" i="1" dirty="0" smtClean="0">
                <a:solidFill>
                  <a:schemeClr val="tx2">
                    <a:lumMod val="75000"/>
                  </a:schemeClr>
                </a:solidFill>
                <a:ea typeface="ＭＳ Ｐゴシック" pitchFamily="34" charset="-128"/>
              </a:rPr>
              <a:t>Never		  	  	  </a:t>
            </a:r>
            <a:r>
              <a:rPr lang="en-GB" sz="2800" i="1" dirty="0" smtClean="0">
                <a:solidFill>
                  <a:srgbClr val="FF0000"/>
                </a:solidFill>
                <a:ea typeface="ＭＳ Ｐゴシック" pitchFamily="34" charset="-128"/>
              </a:rPr>
              <a:t>5%</a:t>
            </a:r>
          </a:p>
          <a:p>
            <a:pPr>
              <a:buFontTx/>
              <a:buChar char="•"/>
              <a:defRPr/>
            </a:pPr>
            <a:endParaRPr lang="en-GB" sz="2800" i="1" dirty="0">
              <a:solidFill>
                <a:srgbClr val="FF0000"/>
              </a:solidFill>
              <a:ea typeface="ＭＳ Ｐゴシック" pitchFamily="34" charset="-128"/>
            </a:endParaRPr>
          </a:p>
          <a:p>
            <a:pPr>
              <a:buFontTx/>
              <a:buChar char="•"/>
              <a:defRPr/>
            </a:pPr>
            <a:r>
              <a:rPr lang="en-GB" sz="2800" i="1" dirty="0" smtClean="0">
                <a:solidFill>
                  <a:srgbClr val="FF0000"/>
                </a:solidFill>
                <a:ea typeface="ＭＳ Ｐゴシック" pitchFamily="34" charset="-128"/>
              </a:rPr>
              <a:t>But  70 % said - </a:t>
            </a:r>
            <a:r>
              <a:rPr lang="en-GB" altLang="en-US" sz="2800" dirty="0" smtClean="0">
                <a:ea typeface="ＭＳ Ｐゴシック" panose="020B0600070205080204" pitchFamily="34" charset="-128"/>
              </a:rPr>
              <a:t>Conversations </a:t>
            </a:r>
            <a:r>
              <a:rPr lang="en-GB" altLang="en-US" sz="2800" dirty="0">
                <a:ea typeface="ＭＳ Ｐゴシック" panose="020B0600070205080204" pitchFamily="34" charset="-128"/>
              </a:rPr>
              <a:t>with the learner </a:t>
            </a:r>
            <a:r>
              <a:rPr lang="en-GB" altLang="en-US" sz="2800" dirty="0" smtClean="0">
                <a:ea typeface="ＭＳ Ｐゴシック" panose="020B0600070205080204" pitchFamily="34" charset="-128"/>
              </a:rPr>
              <a:t>most useful…..</a:t>
            </a:r>
            <a:endParaRPr lang="en-GB" sz="2800" i="1" dirty="0" smtClean="0">
              <a:solidFill>
                <a:srgbClr val="FF0000"/>
              </a:solidFill>
              <a:ea typeface="ＭＳ Ｐゴシック" pitchFamily="34" charset="-128"/>
            </a:endParaRPr>
          </a:p>
          <a:p>
            <a:pPr>
              <a:defRPr/>
            </a:pPr>
            <a:endParaRPr lang="en-GB" sz="2800" b="0" i="1" dirty="0" smtClean="0">
              <a:ea typeface="ＭＳ Ｐゴシック" pitchFamily="34" charset="-128"/>
            </a:endParaRPr>
          </a:p>
          <a:p>
            <a:pPr marL="0" indent="0">
              <a:buNone/>
              <a:defRPr/>
            </a:pPr>
            <a:endParaRPr lang="en-GB" sz="2800" b="0" i="1" dirty="0" smtClean="0">
              <a:ea typeface="ＭＳ Ｐゴシック" pitchFamily="34" charset="-128"/>
            </a:endParaRPr>
          </a:p>
          <a:p>
            <a:pPr>
              <a:defRPr/>
            </a:pPr>
            <a:endParaRPr lang="en-GB" sz="2800" b="0" i="1" dirty="0" smtClean="0">
              <a:ea typeface="ＭＳ Ｐゴシック" pitchFamily="34" charset="-128"/>
            </a:endParaRPr>
          </a:p>
        </p:txBody>
      </p:sp>
    </p:spTree>
    <p:extLst>
      <p:ext uri="{BB962C8B-B14F-4D97-AF65-F5344CB8AC3E}">
        <p14:creationId xmlns:p14="http://schemas.microsoft.com/office/powerpoint/2010/main" val="2632200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650">
                                            <p:txEl>
                                              <p:pRg st="2" end="2"/>
                                            </p:txEl>
                                          </p:spTgt>
                                        </p:tgtEl>
                                        <p:attrNameLst>
                                          <p:attrName>style.visibility</p:attrName>
                                        </p:attrNameLst>
                                      </p:cBhvr>
                                      <p:to>
                                        <p:strVal val="visible"/>
                                      </p:to>
                                    </p:set>
                                    <p:anim calcmode="lin" valueType="num">
                                      <p:cBhvr additive="base">
                                        <p:cTn id="7" dur="2000" fill="hold"/>
                                        <p:tgtEl>
                                          <p:spTgt spid="27650">
                                            <p:txEl>
                                              <p:pRg st="2" end="2"/>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76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7650">
                                            <p:txEl>
                                              <p:pRg st="3" end="3"/>
                                            </p:txEl>
                                          </p:spTgt>
                                        </p:tgtEl>
                                        <p:attrNameLst>
                                          <p:attrName>style.visibility</p:attrName>
                                        </p:attrNameLst>
                                      </p:cBhvr>
                                      <p:to>
                                        <p:strVal val="visible"/>
                                      </p:to>
                                    </p:set>
                                    <p:anim calcmode="lin" valueType="num">
                                      <p:cBhvr additive="base">
                                        <p:cTn id="13" dur="2000" fill="hold"/>
                                        <p:tgtEl>
                                          <p:spTgt spid="27650">
                                            <p:txEl>
                                              <p:pRg st="3" end="3"/>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76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7650">
                                            <p:txEl>
                                              <p:pRg st="4" end="4"/>
                                            </p:txEl>
                                          </p:spTgt>
                                        </p:tgtEl>
                                        <p:attrNameLst>
                                          <p:attrName>style.visibility</p:attrName>
                                        </p:attrNameLst>
                                      </p:cBhvr>
                                      <p:to>
                                        <p:strVal val="visible"/>
                                      </p:to>
                                    </p:set>
                                    <p:anim calcmode="lin" valueType="num">
                                      <p:cBhvr additive="base">
                                        <p:cTn id="19" dur="2000" fill="hold"/>
                                        <p:tgtEl>
                                          <p:spTgt spid="27650">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765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7650">
                                            <p:txEl>
                                              <p:pRg st="6" end="6"/>
                                            </p:txEl>
                                          </p:spTgt>
                                        </p:tgtEl>
                                        <p:attrNameLst>
                                          <p:attrName>style.visibility</p:attrName>
                                        </p:attrNameLst>
                                      </p:cBhvr>
                                      <p:to>
                                        <p:strVal val="visible"/>
                                      </p:to>
                                    </p:set>
                                    <p:anim calcmode="lin" valueType="num">
                                      <p:cBhvr additive="base">
                                        <p:cTn id="25" dur="2000" fill="hold"/>
                                        <p:tgtEl>
                                          <p:spTgt spid="27650">
                                            <p:txEl>
                                              <p:pRg st="6" end="6"/>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765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Spelling Test</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2564905"/>
            <a:ext cx="5112567" cy="2768302"/>
          </a:xfrm>
        </p:spPr>
      </p:pic>
      <p:sp>
        <p:nvSpPr>
          <p:cNvPr id="4" name="Slide Number Placeholder 3"/>
          <p:cNvSpPr>
            <a:spLocks noGrp="1"/>
          </p:cNvSpPr>
          <p:nvPr>
            <p:ph type="sldNum" sz="quarter" idx="12"/>
          </p:nvPr>
        </p:nvSpPr>
        <p:spPr>
          <a:prstGeom prst="rect">
            <a:avLst/>
          </a:prstGeom>
        </p:spPr>
        <p:txBody>
          <a:bodyPr/>
          <a:lstStyle/>
          <a:p>
            <a:pPr>
              <a:defRPr/>
            </a:pPr>
            <a:fld id="{43F194FC-E456-48DA-A8CE-66D5CD999B53}" type="slidenum">
              <a:rPr lang="en-GB" smtClean="0"/>
              <a:pPr>
                <a:defRPr/>
              </a:pPr>
              <a:t>21</a:t>
            </a:fld>
            <a:endParaRPr lang="en-GB"/>
          </a:p>
        </p:txBody>
      </p:sp>
    </p:spTree>
    <p:extLst>
      <p:ext uri="{BB962C8B-B14F-4D97-AF65-F5344CB8AC3E}">
        <p14:creationId xmlns:p14="http://schemas.microsoft.com/office/powerpoint/2010/main" val="888599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1"/>
            <a:ext cx="8229600" cy="720079"/>
          </a:xfrm>
        </p:spPr>
        <p:txBody>
          <a:bodyPr/>
          <a:lstStyle/>
          <a:p>
            <a:r>
              <a:rPr lang="en-GB" dirty="0" smtClean="0"/>
              <a:t>How did you do? </a:t>
            </a:r>
            <a:endParaRPr lang="en-GB" dirty="0"/>
          </a:p>
        </p:txBody>
      </p:sp>
      <p:sp>
        <p:nvSpPr>
          <p:cNvPr id="3" name="Content Placeholder 2"/>
          <p:cNvSpPr>
            <a:spLocks noGrp="1"/>
          </p:cNvSpPr>
          <p:nvPr>
            <p:ph idx="1"/>
          </p:nvPr>
        </p:nvSpPr>
        <p:spPr>
          <a:xfrm>
            <a:off x="457200" y="1340768"/>
            <a:ext cx="8229600" cy="5380707"/>
          </a:xfrm>
        </p:spPr>
        <p:txBody>
          <a:bodyPr/>
          <a:lstStyle/>
          <a:p>
            <a:pPr marL="0" indent="0">
              <a:buNone/>
            </a:pPr>
            <a:r>
              <a:rPr lang="en-GB" sz="2800" dirty="0" smtClean="0"/>
              <a:t>Embarrassment</a:t>
            </a:r>
          </a:p>
          <a:p>
            <a:pPr marL="0" indent="0">
              <a:buNone/>
            </a:pPr>
            <a:r>
              <a:rPr lang="en-GB" sz="2800" dirty="0" smtClean="0"/>
              <a:t>Accommodate</a:t>
            </a:r>
          </a:p>
          <a:p>
            <a:pPr marL="0" indent="0">
              <a:buNone/>
            </a:pPr>
            <a:r>
              <a:rPr lang="en-GB" sz="2800" dirty="0" smtClean="0"/>
              <a:t>Occasionally</a:t>
            </a:r>
            <a:endParaRPr lang="en-GB" sz="2800" dirty="0"/>
          </a:p>
          <a:p>
            <a:pPr marL="0" indent="0">
              <a:buNone/>
            </a:pPr>
            <a:r>
              <a:rPr lang="en-GB" sz="2800" dirty="0" smtClean="0"/>
              <a:t>Rhythm</a:t>
            </a:r>
          </a:p>
          <a:p>
            <a:pPr marL="0" indent="0">
              <a:buNone/>
            </a:pPr>
            <a:r>
              <a:rPr lang="en-GB" sz="2800" dirty="0" smtClean="0"/>
              <a:t>Diarrhoea</a:t>
            </a:r>
          </a:p>
          <a:p>
            <a:pPr marL="0" indent="0">
              <a:buNone/>
            </a:pPr>
            <a:r>
              <a:rPr lang="en-GB" sz="2800" dirty="0" smtClean="0"/>
              <a:t>Separate</a:t>
            </a:r>
          </a:p>
          <a:p>
            <a:pPr marL="0" indent="0">
              <a:buNone/>
            </a:pPr>
            <a:endParaRPr lang="en-GB" altLang="en-US" sz="2800" dirty="0" smtClean="0">
              <a:ea typeface="ＭＳ Ｐゴシック" panose="020B0600070205080204" pitchFamily="34" charset="-128"/>
            </a:endParaRPr>
          </a:p>
          <a:p>
            <a:pPr marL="0" indent="0">
              <a:buNone/>
            </a:pPr>
            <a:r>
              <a:rPr lang="en-GB" altLang="en-US" sz="2800" dirty="0" smtClean="0">
                <a:solidFill>
                  <a:srgbClr val="FF0000"/>
                </a:solidFill>
                <a:ea typeface="ＭＳ Ｐゴシック" panose="020B0600070205080204" pitchFamily="34" charset="-128"/>
              </a:rPr>
              <a:t>Conversations </a:t>
            </a:r>
            <a:r>
              <a:rPr lang="en-GB" altLang="en-US" sz="2800" dirty="0">
                <a:solidFill>
                  <a:srgbClr val="FF0000"/>
                </a:solidFill>
                <a:ea typeface="ＭＳ Ｐゴシック" panose="020B0600070205080204" pitchFamily="34" charset="-128"/>
              </a:rPr>
              <a:t>with the learner most useful</a:t>
            </a:r>
            <a:r>
              <a:rPr lang="en-GB" altLang="en-US" sz="2800" dirty="0" smtClean="0">
                <a:solidFill>
                  <a:srgbClr val="FF0000"/>
                </a:solidFill>
                <a:ea typeface="ＭＳ Ｐゴシック" panose="020B0600070205080204" pitchFamily="34" charset="-128"/>
              </a:rPr>
              <a:t>…..</a:t>
            </a:r>
            <a:endParaRPr lang="en-GB" sz="2800" dirty="0">
              <a:solidFill>
                <a:srgbClr val="FF0000"/>
              </a:solidFill>
            </a:endParaRPr>
          </a:p>
          <a:p>
            <a:pPr marL="0" indent="0">
              <a:buNone/>
            </a:pPr>
            <a:r>
              <a:rPr lang="en-GB" sz="2800" i="1" dirty="0" smtClean="0"/>
              <a:t>Have a conversation with the person next to you – how did you know the correct answer?  How could you learn it? What </a:t>
            </a:r>
            <a:r>
              <a:rPr lang="en-GB" sz="2800" b="1" i="1" dirty="0" smtClean="0"/>
              <a:t>strategies</a:t>
            </a:r>
            <a:r>
              <a:rPr lang="en-GB" sz="2800" i="1" dirty="0" smtClean="0"/>
              <a:t> do/did you use?</a:t>
            </a:r>
            <a:endParaRPr lang="en-GB" sz="2800" i="1" dirty="0"/>
          </a:p>
        </p:txBody>
      </p:sp>
      <p:sp>
        <p:nvSpPr>
          <p:cNvPr id="4" name="Slide Number Placeholder 3"/>
          <p:cNvSpPr>
            <a:spLocks noGrp="1"/>
          </p:cNvSpPr>
          <p:nvPr>
            <p:ph type="sldNum" sz="quarter" idx="12"/>
          </p:nvPr>
        </p:nvSpPr>
        <p:spPr/>
        <p:txBody>
          <a:bodyPr/>
          <a:lstStyle/>
          <a:p>
            <a:pPr>
              <a:defRPr/>
            </a:pPr>
            <a:fld id="{43F194FC-E456-48DA-A8CE-66D5CD999B53}" type="slidenum">
              <a:rPr lang="en-GB" smtClean="0"/>
              <a:pPr>
                <a:defRPr/>
              </a:pPr>
              <a:t>22</a:t>
            </a:fld>
            <a:endParaRPr lang="en-GB"/>
          </a:p>
        </p:txBody>
      </p:sp>
    </p:spTree>
    <p:extLst>
      <p:ext uri="{BB962C8B-B14F-4D97-AF65-F5344CB8AC3E}">
        <p14:creationId xmlns:p14="http://schemas.microsoft.com/office/powerpoint/2010/main" val="136428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925"/>
            <a:ext cx="8229600" cy="809625"/>
          </a:xfrm>
        </p:spPr>
        <p:txBody>
          <a:bodyPr/>
          <a:lstStyle/>
          <a:p>
            <a:r>
              <a:rPr lang="en-GB" dirty="0" smtClean="0"/>
              <a:t>Strategy use and spelling</a:t>
            </a:r>
            <a:endParaRPr lang="en-GB" dirty="0"/>
          </a:p>
        </p:txBody>
      </p:sp>
      <p:sp>
        <p:nvSpPr>
          <p:cNvPr id="3" name="Content Placeholder 2"/>
          <p:cNvSpPr>
            <a:spLocks noGrp="1"/>
          </p:cNvSpPr>
          <p:nvPr>
            <p:ph idx="1"/>
          </p:nvPr>
        </p:nvSpPr>
        <p:spPr>
          <a:xfrm>
            <a:off x="457200" y="1219200"/>
            <a:ext cx="8229600" cy="5638800"/>
          </a:xfrm>
        </p:spPr>
        <p:txBody>
          <a:bodyPr/>
          <a:lstStyle/>
          <a:p>
            <a:r>
              <a:rPr lang="en-GB" sz="2800" dirty="0" smtClean="0"/>
              <a:t>In order to become proficient spellers, children need to develop flexibility in choosing an appropriate strategy when generalising to new situations </a:t>
            </a:r>
            <a:r>
              <a:rPr lang="en-GB" sz="2400" dirty="0" smtClean="0"/>
              <a:t>(</a:t>
            </a:r>
            <a:r>
              <a:rPr lang="en-GB" sz="2400" dirty="0" err="1" smtClean="0"/>
              <a:t>Steffler</a:t>
            </a:r>
            <a:r>
              <a:rPr lang="en-GB" sz="2400" dirty="0" smtClean="0"/>
              <a:t> et al.,1998)</a:t>
            </a:r>
          </a:p>
          <a:p>
            <a:r>
              <a:rPr lang="en-GB" sz="2800" dirty="0" smtClean="0"/>
              <a:t>Young children often rely on a phonetic strategy </a:t>
            </a:r>
            <a:r>
              <a:rPr lang="en-GB" sz="2400" dirty="0" smtClean="0"/>
              <a:t>(</a:t>
            </a:r>
            <a:r>
              <a:rPr lang="en-GB" sz="2400" dirty="0" err="1" smtClean="0"/>
              <a:t>Nunes</a:t>
            </a:r>
            <a:r>
              <a:rPr lang="en-GB" sz="2400" dirty="0" smtClean="0"/>
              <a:t>, Bryant &amp; </a:t>
            </a:r>
            <a:r>
              <a:rPr lang="en-GB" sz="2400" dirty="0" err="1" smtClean="0"/>
              <a:t>Bindman</a:t>
            </a:r>
            <a:r>
              <a:rPr lang="en-GB" sz="2400" dirty="0" smtClean="0"/>
              <a:t> 1997, </a:t>
            </a:r>
            <a:r>
              <a:rPr lang="en-GB" sz="2400" dirty="0" err="1" smtClean="0"/>
              <a:t>Steffler</a:t>
            </a:r>
            <a:r>
              <a:rPr lang="en-GB" sz="2400" dirty="0" smtClean="0"/>
              <a:t> et al.,1998)</a:t>
            </a:r>
          </a:p>
          <a:p>
            <a:r>
              <a:rPr lang="en-GB" sz="2800" dirty="0"/>
              <a:t>M</a:t>
            </a:r>
            <a:r>
              <a:rPr lang="en-GB" sz="2800" dirty="0" smtClean="0"/>
              <a:t>any words in English cannot be spelled using this approach - children must develop a range of strategies to support accurate spelling </a:t>
            </a:r>
            <a:r>
              <a:rPr lang="en-GB" sz="2400" dirty="0" smtClean="0"/>
              <a:t>(Donovan &amp; Marshall 2015). </a:t>
            </a:r>
          </a:p>
          <a:p>
            <a:r>
              <a:rPr lang="en-GB" sz="2800" dirty="0" smtClean="0"/>
              <a:t>Understanding strategies used by children can inform support.</a:t>
            </a:r>
            <a:endParaRPr lang="en-GB" sz="2800" dirty="0"/>
          </a:p>
        </p:txBody>
      </p:sp>
      <p:sp>
        <p:nvSpPr>
          <p:cNvPr id="4" name="Slide Number Placeholder 3"/>
          <p:cNvSpPr>
            <a:spLocks noGrp="1"/>
          </p:cNvSpPr>
          <p:nvPr>
            <p:ph type="sldNum" sz="quarter" idx="12"/>
          </p:nvPr>
        </p:nvSpPr>
        <p:spPr/>
        <p:txBody>
          <a:bodyPr/>
          <a:lstStyle/>
          <a:p>
            <a:fld id="{213FF45F-A6BE-4B98-A416-11632CE86456}" type="slidenum">
              <a:rPr lang="en-GB" smtClean="0"/>
              <a:pPr/>
              <a:t>23</a:t>
            </a:fld>
            <a:endParaRPr lang="en-GB"/>
          </a:p>
        </p:txBody>
      </p:sp>
    </p:spTree>
    <p:extLst>
      <p:ext uri="{BB962C8B-B14F-4D97-AF65-F5344CB8AC3E}">
        <p14:creationId xmlns:p14="http://schemas.microsoft.com/office/powerpoint/2010/main" val="2942890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1"/>
            <a:ext cx="8686800" cy="1008112"/>
          </a:xfrm>
        </p:spPr>
        <p:txBody>
          <a:bodyPr/>
          <a:lstStyle/>
          <a:p>
            <a:r>
              <a:rPr lang="en-US" dirty="0" smtClean="0"/>
              <a:t>Strategy use &amp; dyslexia</a:t>
            </a:r>
            <a:br>
              <a:rPr lang="en-US" dirty="0" smtClean="0"/>
            </a:br>
            <a:endParaRPr lang="en-US" dirty="0"/>
          </a:p>
        </p:txBody>
      </p:sp>
      <p:sp>
        <p:nvSpPr>
          <p:cNvPr id="3" name="Content Placeholder 2"/>
          <p:cNvSpPr>
            <a:spLocks noGrp="1"/>
          </p:cNvSpPr>
          <p:nvPr>
            <p:ph idx="1"/>
          </p:nvPr>
        </p:nvSpPr>
        <p:spPr>
          <a:xfrm>
            <a:off x="457200" y="1556793"/>
            <a:ext cx="8229600" cy="4569370"/>
          </a:xfrm>
        </p:spPr>
        <p:txBody>
          <a:bodyPr/>
          <a:lstStyle/>
          <a:p>
            <a:r>
              <a:rPr lang="en-US" sz="2800" dirty="0" smtClean="0"/>
              <a:t>Number of studies have investigated spelling strategies in TD children.</a:t>
            </a:r>
          </a:p>
          <a:p>
            <a:r>
              <a:rPr lang="en-US" sz="2800" dirty="0" smtClean="0"/>
              <a:t>Smaller number of studies have investigated spelling strategies of groups of TD children </a:t>
            </a:r>
            <a:r>
              <a:rPr lang="en-US" sz="2800" i="1" dirty="0" smtClean="0"/>
              <a:t>compared</a:t>
            </a:r>
            <a:r>
              <a:rPr lang="en-US" sz="2800" dirty="0" smtClean="0"/>
              <a:t> to children with dyslexia.</a:t>
            </a:r>
          </a:p>
          <a:p>
            <a:r>
              <a:rPr lang="en-US" sz="2800" dirty="0" smtClean="0"/>
              <a:t>Can 8-9 year olds discuss their spelling strategies in a meaningful way? What might this tell us?  Might this be useful in providing effective support?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3F194FC-E456-48DA-A8CE-66D5CD999B53}" type="slidenum">
              <a:rPr lang="en-GB" smtClean="0"/>
              <a:pPr>
                <a:defRPr/>
              </a:pPr>
              <a:t>24</a:t>
            </a:fld>
            <a:endParaRPr lang="en-GB"/>
          </a:p>
        </p:txBody>
      </p:sp>
    </p:spTree>
    <p:extLst>
      <p:ext uri="{BB962C8B-B14F-4D97-AF65-F5344CB8AC3E}">
        <p14:creationId xmlns:p14="http://schemas.microsoft.com/office/powerpoint/2010/main" val="151690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450"/>
            <a:ext cx="8229600" cy="1190625"/>
          </a:xfrm>
        </p:spPr>
        <p:txBody>
          <a:bodyPr/>
          <a:lstStyle/>
          <a:p>
            <a:r>
              <a:rPr lang="en-GB" sz="3200" dirty="0" smtClean="0"/>
              <a:t>Dynamic Assessment :</a:t>
            </a:r>
            <a:br>
              <a:rPr lang="en-GB" sz="3200" dirty="0" smtClean="0"/>
            </a:br>
            <a:r>
              <a:rPr lang="en-GB" sz="3200" dirty="0"/>
              <a:t/>
            </a:r>
            <a:br>
              <a:rPr lang="en-GB" sz="3200" dirty="0"/>
            </a:br>
            <a:r>
              <a:rPr lang="en-GB" sz="3200" dirty="0" smtClean="0"/>
              <a:t>Study One: verbal self-reports</a:t>
            </a:r>
            <a:endParaRPr lang="en-GB" sz="3200" dirty="0"/>
          </a:p>
        </p:txBody>
      </p:sp>
      <p:sp>
        <p:nvSpPr>
          <p:cNvPr id="3" name="Content Placeholder 2"/>
          <p:cNvSpPr>
            <a:spLocks noGrp="1"/>
          </p:cNvSpPr>
          <p:nvPr>
            <p:ph idx="1"/>
          </p:nvPr>
        </p:nvSpPr>
        <p:spPr>
          <a:xfrm>
            <a:off x="457200" y="2105025"/>
            <a:ext cx="8229600" cy="4657726"/>
          </a:xfrm>
        </p:spPr>
        <p:txBody>
          <a:bodyPr/>
          <a:lstStyle/>
          <a:p>
            <a:r>
              <a:rPr lang="en-GB" sz="2800" dirty="0" smtClean="0"/>
              <a:t>Can </a:t>
            </a:r>
            <a:r>
              <a:rPr lang="en-GB" sz="2800" dirty="0"/>
              <a:t>children (8/9 year olds) verbally self-report their understanding of how they approach spelling in a way that is useful</a:t>
            </a:r>
            <a:r>
              <a:rPr lang="en-GB" sz="2800" dirty="0" smtClean="0"/>
              <a:t>?</a:t>
            </a:r>
          </a:p>
          <a:p>
            <a:pPr marL="0" indent="0">
              <a:buNone/>
            </a:pPr>
            <a:r>
              <a:rPr lang="en-GB" sz="2800" b="1" dirty="0"/>
              <a:t>Participants: </a:t>
            </a:r>
            <a:r>
              <a:rPr lang="en-GB" sz="2800" dirty="0"/>
              <a:t>66 English speaking children between the ages of 6:3 and 9:9</a:t>
            </a:r>
          </a:p>
          <a:p>
            <a:pPr marL="0" indent="0">
              <a:buNone/>
            </a:pPr>
            <a:r>
              <a:rPr lang="en-GB" sz="2800" b="1" dirty="0"/>
              <a:t>Group Allocation</a:t>
            </a:r>
          </a:p>
          <a:p>
            <a:pPr marL="0" indent="0">
              <a:buNone/>
            </a:pPr>
            <a:r>
              <a:rPr lang="en-GB" sz="2800" dirty="0"/>
              <a:t>1. Dyslexia Group = 12 F, 10 M (8:10)</a:t>
            </a:r>
          </a:p>
          <a:p>
            <a:pPr marL="0" indent="0">
              <a:buNone/>
            </a:pPr>
            <a:r>
              <a:rPr lang="en-GB" sz="2800" dirty="0"/>
              <a:t>2. TD (CA Match) = </a:t>
            </a:r>
            <a:r>
              <a:rPr lang="en-GB" sz="2800" dirty="0" smtClean="0"/>
              <a:t> 12 </a:t>
            </a:r>
            <a:r>
              <a:rPr lang="en-GB" sz="2800" dirty="0"/>
              <a:t>F</a:t>
            </a:r>
            <a:r>
              <a:rPr lang="en-GB" sz="2800" dirty="0" smtClean="0"/>
              <a:t>, 10 </a:t>
            </a:r>
            <a:r>
              <a:rPr lang="en-GB" sz="2800" dirty="0"/>
              <a:t>M (8:11)</a:t>
            </a:r>
          </a:p>
          <a:p>
            <a:pPr marL="0" indent="0">
              <a:buNone/>
            </a:pPr>
            <a:r>
              <a:rPr lang="en-GB" sz="2800" dirty="0"/>
              <a:t>3. TD (SA Match) = </a:t>
            </a:r>
            <a:r>
              <a:rPr lang="en-GB" sz="2800" dirty="0" smtClean="0"/>
              <a:t> 12 </a:t>
            </a:r>
            <a:r>
              <a:rPr lang="en-GB" sz="2800" dirty="0"/>
              <a:t>F, 10 M (7:6)</a:t>
            </a:r>
          </a:p>
          <a:p>
            <a:pPr marL="0" indent="0">
              <a:buNone/>
            </a:pPr>
            <a:endParaRPr lang="en-GB" sz="2800" dirty="0" smtClean="0"/>
          </a:p>
        </p:txBody>
      </p:sp>
      <p:sp>
        <p:nvSpPr>
          <p:cNvPr id="4" name="Slide Number Placeholder 3"/>
          <p:cNvSpPr>
            <a:spLocks noGrp="1"/>
          </p:cNvSpPr>
          <p:nvPr>
            <p:ph type="sldNum" sz="quarter" idx="12"/>
          </p:nvPr>
        </p:nvSpPr>
        <p:spPr/>
        <p:txBody>
          <a:bodyPr/>
          <a:lstStyle/>
          <a:p>
            <a:fld id="{213FF45F-A6BE-4B98-A416-11632CE86456}" type="slidenum">
              <a:rPr lang="en-GB" smtClean="0"/>
              <a:pPr/>
              <a:t>25</a:t>
            </a:fld>
            <a:endParaRPr lang="en-GB"/>
          </a:p>
        </p:txBody>
      </p:sp>
    </p:spTree>
    <p:extLst>
      <p:ext uri="{BB962C8B-B14F-4D97-AF65-F5344CB8AC3E}">
        <p14:creationId xmlns:p14="http://schemas.microsoft.com/office/powerpoint/2010/main" val="3404795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95299"/>
            <a:ext cx="8534400" cy="773461"/>
          </a:xfrm>
        </p:spPr>
        <p:txBody>
          <a:bodyPr/>
          <a:lstStyle/>
          <a:p>
            <a:r>
              <a:rPr lang="en-GB" dirty="0" smtClean="0"/>
              <a:t>Experimental Measure e.g.</a:t>
            </a:r>
            <a:endParaRPr lang="en-GB" dirty="0"/>
          </a:p>
        </p:txBody>
      </p:sp>
      <p:sp>
        <p:nvSpPr>
          <p:cNvPr id="3" name="Content Placeholder 2"/>
          <p:cNvSpPr>
            <a:spLocks noGrp="1"/>
          </p:cNvSpPr>
          <p:nvPr>
            <p:ph idx="1"/>
          </p:nvPr>
        </p:nvSpPr>
        <p:spPr>
          <a:xfrm>
            <a:off x="457200" y="1268760"/>
            <a:ext cx="8229600" cy="5589240"/>
          </a:xfrm>
        </p:spPr>
        <p:txBody>
          <a:bodyPr/>
          <a:lstStyle/>
          <a:p>
            <a:pPr marL="0" indent="0">
              <a:buNone/>
            </a:pPr>
            <a:r>
              <a:rPr lang="en-GB" sz="2800" dirty="0"/>
              <a:t>have </a:t>
            </a:r>
            <a:r>
              <a:rPr lang="en-GB" sz="2800" dirty="0" smtClean="0"/>
              <a:t>               </a:t>
            </a:r>
            <a:r>
              <a:rPr lang="en-GB" sz="2800" dirty="0" err="1" smtClean="0"/>
              <a:t>haf</a:t>
            </a:r>
            <a:r>
              <a:rPr lang="en-GB" sz="2800" dirty="0" smtClean="0"/>
              <a:t>                   </a:t>
            </a:r>
            <a:r>
              <a:rPr lang="en-GB" sz="2800" dirty="0" err="1" smtClean="0"/>
              <a:t>hav</a:t>
            </a:r>
            <a:endParaRPr lang="en-GB" sz="2800" dirty="0"/>
          </a:p>
          <a:p>
            <a:pPr marL="0" indent="0">
              <a:buNone/>
            </a:pPr>
            <a:r>
              <a:rPr lang="en-GB" sz="2800" dirty="0" smtClean="0"/>
              <a:t>light                 </a:t>
            </a:r>
            <a:r>
              <a:rPr lang="en-GB" sz="2800" dirty="0" err="1" smtClean="0"/>
              <a:t>lyte</a:t>
            </a:r>
            <a:r>
              <a:rPr lang="en-GB" sz="2800" dirty="0" smtClean="0"/>
              <a:t>                   </a:t>
            </a:r>
            <a:r>
              <a:rPr lang="en-GB" sz="2800" dirty="0" err="1" smtClean="0"/>
              <a:t>ligt</a:t>
            </a:r>
            <a:endParaRPr lang="en-GB" sz="2800" dirty="0"/>
          </a:p>
          <a:p>
            <a:pPr marL="0" indent="0">
              <a:buNone/>
            </a:pPr>
            <a:r>
              <a:rPr lang="en-GB" sz="2800" dirty="0" smtClean="0"/>
              <a:t>structure         </a:t>
            </a:r>
            <a:r>
              <a:rPr lang="en-GB" sz="2800" dirty="0" err="1" smtClean="0"/>
              <a:t>struchsa</a:t>
            </a:r>
            <a:r>
              <a:rPr lang="en-GB" sz="2800" dirty="0" smtClean="0"/>
              <a:t>           </a:t>
            </a:r>
            <a:r>
              <a:rPr lang="en-GB" sz="2800" dirty="0" err="1" smtClean="0"/>
              <a:t>stucture</a:t>
            </a:r>
            <a:endParaRPr lang="en-GB" sz="2800" dirty="0"/>
          </a:p>
          <a:p>
            <a:pPr marL="0" indent="0">
              <a:buNone/>
            </a:pPr>
            <a:r>
              <a:rPr lang="en-GB" sz="2800" dirty="0" smtClean="0"/>
              <a:t>opened           </a:t>
            </a:r>
            <a:r>
              <a:rPr lang="en-GB" sz="2800" dirty="0" err="1" smtClean="0"/>
              <a:t>opend</a:t>
            </a:r>
            <a:r>
              <a:rPr lang="en-GB" sz="2800" dirty="0" smtClean="0"/>
              <a:t>               opened</a:t>
            </a:r>
          </a:p>
          <a:p>
            <a:pPr marL="0" indent="0">
              <a:buNone/>
            </a:pPr>
            <a:r>
              <a:rPr lang="en-GB" sz="2800" dirty="0" smtClean="0"/>
              <a:t>Presented on cards in random positions – which one is the correct spelling?</a:t>
            </a:r>
            <a:endParaRPr lang="en-GB" sz="2800" dirty="0"/>
          </a:p>
          <a:p>
            <a:r>
              <a:rPr lang="en-GB" sz="2800" dirty="0" smtClean="0"/>
              <a:t>Incorrect: </a:t>
            </a:r>
            <a:r>
              <a:rPr lang="en-GB" sz="2800" i="1" dirty="0" smtClean="0"/>
              <a:t>How could you learn the correct spelling</a:t>
            </a:r>
            <a:r>
              <a:rPr lang="en-GB" sz="2800" i="1" dirty="0"/>
              <a:t>?</a:t>
            </a:r>
            <a:endParaRPr lang="en-GB" sz="2800" i="1" dirty="0" smtClean="0"/>
          </a:p>
          <a:p>
            <a:r>
              <a:rPr lang="en-GB" sz="2800" dirty="0" smtClean="0"/>
              <a:t>Correct: </a:t>
            </a:r>
            <a:r>
              <a:rPr lang="en-GB" sz="2800" i="1" dirty="0" smtClean="0"/>
              <a:t>How could you teach other children?</a:t>
            </a:r>
          </a:p>
          <a:p>
            <a:pPr marL="0" indent="0">
              <a:buNone/>
            </a:pPr>
            <a:r>
              <a:rPr lang="en-GB" sz="2800" dirty="0" smtClean="0"/>
              <a:t>What strategies are the children using?</a:t>
            </a:r>
          </a:p>
          <a:p>
            <a:r>
              <a:rPr lang="en-GB" sz="2800" i="1" dirty="0" smtClean="0"/>
              <a:t>Inter-rater agreement overall 95%</a:t>
            </a:r>
            <a:endParaRPr lang="en-GB" sz="2800" i="1" dirty="0"/>
          </a:p>
        </p:txBody>
      </p:sp>
      <p:sp>
        <p:nvSpPr>
          <p:cNvPr id="4" name="Slide Number Placeholder 3"/>
          <p:cNvSpPr>
            <a:spLocks noGrp="1"/>
          </p:cNvSpPr>
          <p:nvPr>
            <p:ph type="sldNum" sz="quarter" idx="4294967295"/>
          </p:nvPr>
        </p:nvSpPr>
        <p:spPr>
          <a:xfrm>
            <a:off x="8366125" y="6356350"/>
            <a:ext cx="777875" cy="365125"/>
          </a:xfrm>
          <a:prstGeom prst="rect">
            <a:avLst/>
          </a:prstGeom>
        </p:spPr>
        <p:txBody>
          <a:bodyPr/>
          <a:lstStyle/>
          <a:p>
            <a:pPr>
              <a:defRPr/>
            </a:pPr>
            <a:fld id="{B69D726F-BA64-46AF-BC10-A628B6E69E5C}" type="slidenum">
              <a:rPr lang="en-US" smtClean="0"/>
              <a:pPr>
                <a:defRPr/>
              </a:pPr>
              <a:t>26</a:t>
            </a:fld>
            <a:endParaRPr lang="en-US"/>
          </a:p>
        </p:txBody>
      </p:sp>
    </p:spTree>
    <p:extLst>
      <p:ext uri="{BB962C8B-B14F-4D97-AF65-F5344CB8AC3E}">
        <p14:creationId xmlns:p14="http://schemas.microsoft.com/office/powerpoint/2010/main" val="2145010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49"/>
            <a:ext cx="8229600" cy="792511"/>
          </a:xfrm>
        </p:spPr>
        <p:txBody>
          <a:bodyPr/>
          <a:lstStyle/>
          <a:p>
            <a:r>
              <a:rPr lang="en-GB" dirty="0" smtClean="0"/>
              <a:t>Results – strategy use</a:t>
            </a:r>
            <a:endParaRPr lang="en-GB" dirty="0"/>
          </a:p>
        </p:txBody>
      </p:sp>
      <p:graphicFrame>
        <p:nvGraphicFramePr>
          <p:cNvPr id="5" name="Content Placeholder 4"/>
          <p:cNvGraphicFramePr>
            <a:graphicFrameLocks noGrp="1"/>
          </p:cNvGraphicFramePr>
          <p:nvPr>
            <p:ph idx="1"/>
            <p:extLst/>
          </p:nvPr>
        </p:nvGraphicFramePr>
        <p:xfrm>
          <a:off x="457200" y="1341438"/>
          <a:ext cx="8229600" cy="46837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GB" dirty="0" smtClean="0"/>
                        <a:t>Strategy</a:t>
                      </a:r>
                      <a:endParaRPr lang="en-GB" dirty="0"/>
                    </a:p>
                  </a:txBody>
                  <a:tcPr/>
                </a:tc>
                <a:tc>
                  <a:txBody>
                    <a:bodyPr/>
                    <a:lstStyle/>
                    <a:p>
                      <a:r>
                        <a:rPr lang="en-GB" dirty="0" smtClean="0"/>
                        <a:t>Dyslexia group</a:t>
                      </a:r>
                    </a:p>
                    <a:p>
                      <a:r>
                        <a:rPr lang="en-GB" dirty="0" smtClean="0"/>
                        <a:t>% from 387 </a:t>
                      </a:r>
                      <a:r>
                        <a:rPr lang="en-GB" dirty="0" err="1" smtClean="0"/>
                        <a:t>resp</a:t>
                      </a:r>
                      <a:endParaRPr lang="en-GB" dirty="0"/>
                    </a:p>
                  </a:txBody>
                  <a:tcPr/>
                </a:tc>
                <a:tc>
                  <a:txBody>
                    <a:bodyPr/>
                    <a:lstStyle/>
                    <a:p>
                      <a:r>
                        <a:rPr lang="en-GB" dirty="0" smtClean="0"/>
                        <a:t>CA match</a:t>
                      </a:r>
                    </a:p>
                    <a:p>
                      <a:r>
                        <a:rPr lang="en-GB" dirty="0" smtClean="0"/>
                        <a:t>% from 484 </a:t>
                      </a:r>
                      <a:r>
                        <a:rPr lang="en-GB" dirty="0" err="1" smtClean="0"/>
                        <a:t>resp</a:t>
                      </a:r>
                      <a:endParaRPr lang="en-GB" dirty="0"/>
                    </a:p>
                  </a:txBody>
                  <a:tcPr/>
                </a:tc>
                <a:tc>
                  <a:txBody>
                    <a:bodyPr/>
                    <a:lstStyle/>
                    <a:p>
                      <a:r>
                        <a:rPr lang="en-GB" dirty="0" smtClean="0"/>
                        <a:t>SA match</a:t>
                      </a:r>
                    </a:p>
                    <a:p>
                      <a:r>
                        <a:rPr lang="en-GB" dirty="0" smtClean="0"/>
                        <a:t>% from 406 </a:t>
                      </a:r>
                      <a:r>
                        <a:rPr lang="en-GB" dirty="0" err="1" smtClean="0"/>
                        <a:t>resp</a:t>
                      </a:r>
                      <a:endParaRPr lang="en-GB" dirty="0"/>
                    </a:p>
                  </a:txBody>
                  <a:tcPr/>
                </a:tc>
              </a:tr>
              <a:tr h="370840">
                <a:tc>
                  <a:txBody>
                    <a:bodyPr/>
                    <a:lstStyle/>
                    <a:p>
                      <a:r>
                        <a:rPr lang="en-GB" dirty="0" smtClean="0"/>
                        <a:t>Retrieval - auto</a:t>
                      </a:r>
                      <a:endParaRPr lang="en-GB" dirty="0"/>
                    </a:p>
                  </a:txBody>
                  <a:tcPr/>
                </a:tc>
                <a:tc>
                  <a:txBody>
                    <a:bodyPr/>
                    <a:lstStyle/>
                    <a:p>
                      <a:pPr algn="ctr"/>
                      <a:r>
                        <a:rPr lang="en-GB" dirty="0" smtClean="0"/>
                        <a:t>11.11</a:t>
                      </a:r>
                      <a:endParaRPr lang="en-GB" dirty="0"/>
                    </a:p>
                  </a:txBody>
                  <a:tcPr/>
                </a:tc>
                <a:tc>
                  <a:txBody>
                    <a:bodyPr/>
                    <a:lstStyle/>
                    <a:p>
                      <a:pPr algn="ctr"/>
                      <a:r>
                        <a:rPr lang="en-GB" dirty="0" smtClean="0"/>
                        <a:t>17.56</a:t>
                      </a:r>
                      <a:endParaRPr lang="en-GB" dirty="0"/>
                    </a:p>
                  </a:txBody>
                  <a:tcPr/>
                </a:tc>
                <a:tc>
                  <a:txBody>
                    <a:bodyPr/>
                    <a:lstStyle/>
                    <a:p>
                      <a:pPr algn="ctr"/>
                      <a:r>
                        <a:rPr lang="en-GB" dirty="0" smtClean="0"/>
                        <a:t>26.85</a:t>
                      </a:r>
                      <a:endParaRPr lang="en-GB" dirty="0"/>
                    </a:p>
                  </a:txBody>
                  <a:tcPr/>
                </a:tc>
              </a:tr>
              <a:tr h="370840">
                <a:tc>
                  <a:txBody>
                    <a:bodyPr/>
                    <a:lstStyle/>
                    <a:p>
                      <a:r>
                        <a:rPr lang="en-GB" dirty="0" smtClean="0"/>
                        <a:t>Retrieval - strategy</a:t>
                      </a:r>
                      <a:endParaRPr lang="en-GB" dirty="0"/>
                    </a:p>
                  </a:txBody>
                  <a:tcPr/>
                </a:tc>
                <a:tc>
                  <a:txBody>
                    <a:bodyPr/>
                    <a:lstStyle/>
                    <a:p>
                      <a:pPr algn="ctr"/>
                      <a:r>
                        <a:rPr lang="en-GB" dirty="0" smtClean="0"/>
                        <a:t>8.27</a:t>
                      </a:r>
                      <a:endParaRPr lang="en-GB" dirty="0"/>
                    </a:p>
                  </a:txBody>
                  <a:tcPr/>
                </a:tc>
                <a:tc>
                  <a:txBody>
                    <a:bodyPr/>
                    <a:lstStyle/>
                    <a:p>
                      <a:pPr algn="ctr"/>
                      <a:r>
                        <a:rPr lang="en-GB" dirty="0" smtClean="0"/>
                        <a:t>9.50</a:t>
                      </a:r>
                      <a:endParaRPr lang="en-GB" dirty="0"/>
                    </a:p>
                  </a:txBody>
                  <a:tcPr/>
                </a:tc>
                <a:tc>
                  <a:txBody>
                    <a:bodyPr/>
                    <a:lstStyle/>
                    <a:p>
                      <a:pPr algn="ctr"/>
                      <a:r>
                        <a:rPr lang="en-GB" dirty="0" smtClean="0"/>
                        <a:t>12.32</a:t>
                      </a:r>
                      <a:endParaRPr lang="en-GB" dirty="0"/>
                    </a:p>
                  </a:txBody>
                  <a:tcPr/>
                </a:tc>
              </a:tr>
              <a:tr h="370840">
                <a:tc>
                  <a:txBody>
                    <a:bodyPr/>
                    <a:lstStyle/>
                    <a:p>
                      <a:r>
                        <a:rPr lang="en-GB" dirty="0" smtClean="0"/>
                        <a:t>Sounding out</a:t>
                      </a:r>
                      <a:endParaRPr lang="en-GB" dirty="0"/>
                    </a:p>
                  </a:txBody>
                  <a:tcPr/>
                </a:tc>
                <a:tc>
                  <a:txBody>
                    <a:bodyPr/>
                    <a:lstStyle/>
                    <a:p>
                      <a:pPr algn="ctr"/>
                      <a:r>
                        <a:rPr lang="en-GB" dirty="0" smtClean="0">
                          <a:solidFill>
                            <a:srgbClr val="FF0000"/>
                          </a:solidFill>
                        </a:rPr>
                        <a:t>43.93</a:t>
                      </a:r>
                      <a:endParaRPr lang="en-GB" dirty="0">
                        <a:solidFill>
                          <a:srgbClr val="FF0000"/>
                        </a:solidFill>
                      </a:endParaRPr>
                    </a:p>
                  </a:txBody>
                  <a:tcPr/>
                </a:tc>
                <a:tc>
                  <a:txBody>
                    <a:bodyPr/>
                    <a:lstStyle/>
                    <a:p>
                      <a:pPr algn="ctr"/>
                      <a:r>
                        <a:rPr lang="en-GB" dirty="0" smtClean="0"/>
                        <a:t>21.28</a:t>
                      </a:r>
                      <a:endParaRPr lang="en-GB" dirty="0"/>
                    </a:p>
                  </a:txBody>
                  <a:tcPr/>
                </a:tc>
                <a:tc>
                  <a:txBody>
                    <a:bodyPr/>
                    <a:lstStyle/>
                    <a:p>
                      <a:pPr algn="ctr"/>
                      <a:r>
                        <a:rPr lang="en-GB" dirty="0" smtClean="0"/>
                        <a:t>22.41</a:t>
                      </a:r>
                      <a:endParaRPr lang="en-GB" dirty="0"/>
                    </a:p>
                  </a:txBody>
                  <a:tcPr/>
                </a:tc>
              </a:tr>
              <a:tr h="370840">
                <a:tc>
                  <a:txBody>
                    <a:bodyPr/>
                    <a:lstStyle/>
                    <a:p>
                      <a:r>
                        <a:rPr lang="en-GB" dirty="0" smtClean="0"/>
                        <a:t>Retrieval/sound out</a:t>
                      </a:r>
                      <a:endParaRPr lang="en-GB" dirty="0"/>
                    </a:p>
                  </a:txBody>
                  <a:tcPr/>
                </a:tc>
                <a:tc>
                  <a:txBody>
                    <a:bodyPr/>
                    <a:lstStyle/>
                    <a:p>
                      <a:pPr algn="ctr"/>
                      <a:r>
                        <a:rPr lang="en-GB" dirty="0" smtClean="0"/>
                        <a:t>1.29</a:t>
                      </a:r>
                      <a:endParaRPr lang="en-GB" dirty="0"/>
                    </a:p>
                  </a:txBody>
                  <a:tcPr/>
                </a:tc>
                <a:tc>
                  <a:txBody>
                    <a:bodyPr/>
                    <a:lstStyle/>
                    <a:p>
                      <a:pPr algn="ctr"/>
                      <a:r>
                        <a:rPr lang="en-GB" dirty="0" smtClean="0"/>
                        <a:t>1.65</a:t>
                      </a:r>
                      <a:endParaRPr lang="en-GB" dirty="0"/>
                    </a:p>
                  </a:txBody>
                  <a:tcPr/>
                </a:tc>
                <a:tc>
                  <a:txBody>
                    <a:bodyPr/>
                    <a:lstStyle/>
                    <a:p>
                      <a:pPr algn="ctr"/>
                      <a:r>
                        <a:rPr lang="en-GB" dirty="0" smtClean="0"/>
                        <a:t>4.43</a:t>
                      </a:r>
                      <a:endParaRPr lang="en-GB" dirty="0"/>
                    </a:p>
                  </a:txBody>
                  <a:tcPr/>
                </a:tc>
              </a:tr>
              <a:tr h="370840">
                <a:tc>
                  <a:txBody>
                    <a:bodyPr/>
                    <a:lstStyle/>
                    <a:p>
                      <a:r>
                        <a:rPr lang="en-GB" dirty="0" smtClean="0"/>
                        <a:t>Drawing analogies</a:t>
                      </a:r>
                      <a:endParaRPr lang="en-GB" dirty="0"/>
                    </a:p>
                  </a:txBody>
                  <a:tcPr/>
                </a:tc>
                <a:tc>
                  <a:txBody>
                    <a:bodyPr/>
                    <a:lstStyle/>
                    <a:p>
                      <a:pPr algn="ctr"/>
                      <a:r>
                        <a:rPr lang="en-GB" dirty="0" smtClean="0"/>
                        <a:t>3.62</a:t>
                      </a:r>
                      <a:endParaRPr lang="en-GB" dirty="0"/>
                    </a:p>
                  </a:txBody>
                  <a:tcPr/>
                </a:tc>
                <a:tc>
                  <a:txBody>
                    <a:bodyPr/>
                    <a:lstStyle/>
                    <a:p>
                      <a:pPr algn="ctr"/>
                      <a:r>
                        <a:rPr lang="en-GB" dirty="0" smtClean="0"/>
                        <a:t>9.71</a:t>
                      </a:r>
                      <a:endParaRPr lang="en-GB" dirty="0"/>
                    </a:p>
                  </a:txBody>
                  <a:tcPr/>
                </a:tc>
                <a:tc>
                  <a:txBody>
                    <a:bodyPr/>
                    <a:lstStyle/>
                    <a:p>
                      <a:pPr algn="ctr"/>
                      <a:r>
                        <a:rPr lang="en-GB" dirty="0" smtClean="0"/>
                        <a:t>1.23</a:t>
                      </a:r>
                      <a:endParaRPr lang="en-GB" dirty="0"/>
                    </a:p>
                  </a:txBody>
                  <a:tcPr/>
                </a:tc>
              </a:tr>
              <a:tr h="370840">
                <a:tc>
                  <a:txBody>
                    <a:bodyPr/>
                    <a:lstStyle/>
                    <a:p>
                      <a:r>
                        <a:rPr lang="en-GB" dirty="0" smtClean="0"/>
                        <a:t>Relying on rules</a:t>
                      </a:r>
                      <a:endParaRPr lang="en-GB" dirty="0"/>
                    </a:p>
                  </a:txBody>
                  <a:tcPr/>
                </a:tc>
                <a:tc>
                  <a:txBody>
                    <a:bodyPr/>
                    <a:lstStyle/>
                    <a:p>
                      <a:pPr algn="ctr"/>
                      <a:r>
                        <a:rPr lang="en-GB" dirty="0" smtClean="0"/>
                        <a:t>9.04</a:t>
                      </a:r>
                      <a:endParaRPr lang="en-GB" dirty="0"/>
                    </a:p>
                  </a:txBody>
                  <a:tcPr/>
                </a:tc>
                <a:tc>
                  <a:txBody>
                    <a:bodyPr/>
                    <a:lstStyle/>
                    <a:p>
                      <a:pPr algn="ctr"/>
                      <a:r>
                        <a:rPr lang="en-GB" dirty="0" smtClean="0"/>
                        <a:t>13.22</a:t>
                      </a:r>
                      <a:endParaRPr lang="en-GB" dirty="0"/>
                    </a:p>
                  </a:txBody>
                  <a:tcPr/>
                </a:tc>
                <a:tc>
                  <a:txBody>
                    <a:bodyPr/>
                    <a:lstStyle/>
                    <a:p>
                      <a:pPr algn="ctr"/>
                      <a:r>
                        <a:rPr lang="en-GB" dirty="0" smtClean="0"/>
                        <a:t>6.65</a:t>
                      </a:r>
                      <a:endParaRPr lang="en-GB" dirty="0"/>
                    </a:p>
                  </a:txBody>
                  <a:tcPr/>
                </a:tc>
              </a:tr>
              <a:tr h="370840">
                <a:tc>
                  <a:txBody>
                    <a:bodyPr/>
                    <a:lstStyle/>
                    <a:p>
                      <a:r>
                        <a:rPr lang="en-GB" dirty="0" smtClean="0"/>
                        <a:t>Visual checking</a:t>
                      </a:r>
                      <a:endParaRPr lang="en-GB" dirty="0"/>
                    </a:p>
                  </a:txBody>
                  <a:tcPr/>
                </a:tc>
                <a:tc>
                  <a:txBody>
                    <a:bodyPr/>
                    <a:lstStyle/>
                    <a:p>
                      <a:pPr algn="ctr"/>
                      <a:r>
                        <a:rPr lang="en-GB" dirty="0" smtClean="0"/>
                        <a:t>20.67</a:t>
                      </a:r>
                      <a:endParaRPr lang="en-GB" dirty="0"/>
                    </a:p>
                  </a:txBody>
                  <a:tcPr/>
                </a:tc>
                <a:tc>
                  <a:txBody>
                    <a:bodyPr/>
                    <a:lstStyle/>
                    <a:p>
                      <a:pPr algn="ctr"/>
                      <a:r>
                        <a:rPr lang="en-GB" dirty="0" smtClean="0"/>
                        <a:t>19.01</a:t>
                      </a:r>
                      <a:endParaRPr lang="en-GB" dirty="0"/>
                    </a:p>
                  </a:txBody>
                  <a:tcPr/>
                </a:tc>
                <a:tc>
                  <a:txBody>
                    <a:bodyPr/>
                    <a:lstStyle/>
                    <a:p>
                      <a:pPr algn="ctr"/>
                      <a:r>
                        <a:rPr lang="en-GB" dirty="0" smtClean="0"/>
                        <a:t>23.65</a:t>
                      </a:r>
                      <a:endParaRPr lang="en-GB" dirty="0"/>
                    </a:p>
                  </a:txBody>
                  <a:tcPr/>
                </a:tc>
              </a:tr>
              <a:tr h="370840">
                <a:tc>
                  <a:txBody>
                    <a:bodyPr/>
                    <a:lstStyle/>
                    <a:p>
                      <a:r>
                        <a:rPr lang="en-GB" dirty="0" smtClean="0"/>
                        <a:t>Semantic knowledge</a:t>
                      </a:r>
                      <a:endParaRPr lang="en-GB" dirty="0"/>
                    </a:p>
                  </a:txBody>
                  <a:tcPr/>
                </a:tc>
                <a:tc>
                  <a:txBody>
                    <a:bodyPr/>
                    <a:lstStyle/>
                    <a:p>
                      <a:pPr algn="ctr"/>
                      <a:r>
                        <a:rPr lang="en-GB" dirty="0" smtClean="0"/>
                        <a:t>2.07</a:t>
                      </a:r>
                      <a:endParaRPr lang="en-GB" dirty="0"/>
                    </a:p>
                  </a:txBody>
                  <a:tcPr/>
                </a:tc>
                <a:tc>
                  <a:txBody>
                    <a:bodyPr/>
                    <a:lstStyle/>
                    <a:p>
                      <a:pPr algn="ctr"/>
                      <a:r>
                        <a:rPr lang="en-GB" dirty="0" smtClean="0"/>
                        <a:t>8.06</a:t>
                      </a:r>
                      <a:endParaRPr lang="en-GB" dirty="0"/>
                    </a:p>
                  </a:txBody>
                  <a:tcPr/>
                </a:tc>
                <a:tc>
                  <a:txBody>
                    <a:bodyPr/>
                    <a:lstStyle/>
                    <a:p>
                      <a:pPr algn="ctr"/>
                      <a:r>
                        <a:rPr lang="en-GB" dirty="0" smtClean="0"/>
                        <a:t>2.46</a:t>
                      </a:r>
                      <a:endParaRPr lang="en-GB" dirty="0"/>
                    </a:p>
                  </a:txBody>
                  <a:tcPr/>
                </a:tc>
              </a:tr>
            </a:tbl>
          </a:graphicData>
        </a:graphic>
      </p:graphicFrame>
      <p:sp>
        <p:nvSpPr>
          <p:cNvPr id="4" name="Slide Number Placeholder 3"/>
          <p:cNvSpPr>
            <a:spLocks noGrp="1"/>
          </p:cNvSpPr>
          <p:nvPr>
            <p:ph type="sldNum" sz="quarter" idx="4294967295"/>
          </p:nvPr>
        </p:nvSpPr>
        <p:spPr>
          <a:xfrm>
            <a:off x="8366125" y="6356350"/>
            <a:ext cx="777875" cy="365125"/>
          </a:xfrm>
          <a:prstGeom prst="rect">
            <a:avLst/>
          </a:prstGeom>
        </p:spPr>
        <p:txBody>
          <a:bodyPr/>
          <a:lstStyle/>
          <a:p>
            <a:pPr>
              <a:defRPr/>
            </a:pPr>
            <a:fld id="{B69D726F-BA64-46AF-BC10-A628B6E69E5C}" type="slidenum">
              <a:rPr lang="en-US" smtClean="0"/>
              <a:pPr>
                <a:defRPr/>
              </a:pPr>
              <a:t>27</a:t>
            </a:fld>
            <a:endParaRPr lang="en-US"/>
          </a:p>
        </p:txBody>
      </p:sp>
    </p:spTree>
    <p:extLst>
      <p:ext uri="{BB962C8B-B14F-4D97-AF65-F5344CB8AC3E}">
        <p14:creationId xmlns:p14="http://schemas.microsoft.com/office/powerpoint/2010/main" val="2835567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663353"/>
          </a:xfrm>
        </p:spPr>
        <p:txBody>
          <a:bodyPr/>
          <a:lstStyle/>
          <a:p>
            <a:r>
              <a:rPr lang="en-GB" sz="2800" dirty="0" smtClean="0"/>
              <a:t>Results</a:t>
            </a:r>
            <a:endParaRPr lang="en-GB" sz="2800" dirty="0"/>
          </a:p>
        </p:txBody>
      </p:sp>
      <p:sp>
        <p:nvSpPr>
          <p:cNvPr id="3" name="Content Placeholder 2"/>
          <p:cNvSpPr>
            <a:spLocks noGrp="1"/>
          </p:cNvSpPr>
          <p:nvPr>
            <p:ph idx="1"/>
          </p:nvPr>
        </p:nvSpPr>
        <p:spPr>
          <a:xfrm>
            <a:off x="457200" y="1268760"/>
            <a:ext cx="8229600" cy="5452715"/>
          </a:xfrm>
        </p:spPr>
        <p:txBody>
          <a:bodyPr/>
          <a:lstStyle/>
          <a:p>
            <a:pPr marL="514350" indent="-514350">
              <a:buAutoNum type="arabicPeriod"/>
            </a:pPr>
            <a:r>
              <a:rPr lang="en-GB" sz="2800" dirty="0" smtClean="0"/>
              <a:t>Observed frequency of strategy: Statistically significant difference between the observed frequency of each strategy in the children with dyslexia and the other two groups.</a:t>
            </a:r>
          </a:p>
          <a:p>
            <a:pPr marL="514350" indent="-514350">
              <a:buAutoNum type="arabicPeriod"/>
            </a:pPr>
            <a:r>
              <a:rPr lang="en-GB" sz="2800" dirty="0" smtClean="0"/>
              <a:t>Predominant strategy:</a:t>
            </a:r>
          </a:p>
          <a:p>
            <a:pPr marL="0" indent="0">
              <a:buNone/>
            </a:pPr>
            <a:r>
              <a:rPr lang="en-GB" sz="2800" dirty="0" smtClean="0"/>
              <a:t>	Children in the Dyslexia group more likely to 	rely on ‘sounding out’ to spell words than their 	TD peers. TD group used a range of strategies. 	SA match most often not able to identify a 	strategy. </a:t>
            </a:r>
          </a:p>
          <a:p>
            <a:pPr marL="0" indent="0">
              <a:buNone/>
            </a:pPr>
            <a:r>
              <a:rPr lang="en-GB" sz="2800" dirty="0"/>
              <a:t>Limitation: essentially a reading task, not a production </a:t>
            </a:r>
            <a:r>
              <a:rPr lang="en-GB" sz="2800" dirty="0" smtClean="0"/>
              <a:t>task!</a:t>
            </a:r>
            <a:endParaRPr lang="en-GB" sz="2800" dirty="0"/>
          </a:p>
          <a:p>
            <a:pPr marL="0" indent="0">
              <a:buNone/>
            </a:pPr>
            <a:endParaRPr lang="en-GB" dirty="0"/>
          </a:p>
        </p:txBody>
      </p:sp>
      <p:sp>
        <p:nvSpPr>
          <p:cNvPr id="4" name="Slide Number Placeholder 3"/>
          <p:cNvSpPr>
            <a:spLocks noGrp="1"/>
          </p:cNvSpPr>
          <p:nvPr>
            <p:ph type="sldNum" sz="quarter" idx="4294967295"/>
          </p:nvPr>
        </p:nvSpPr>
        <p:spPr>
          <a:xfrm>
            <a:off x="8366125" y="6356350"/>
            <a:ext cx="777875" cy="365125"/>
          </a:xfrm>
          <a:prstGeom prst="rect">
            <a:avLst/>
          </a:prstGeom>
        </p:spPr>
        <p:txBody>
          <a:bodyPr/>
          <a:lstStyle/>
          <a:p>
            <a:pPr>
              <a:defRPr/>
            </a:pPr>
            <a:fld id="{B69D726F-BA64-46AF-BC10-A628B6E69E5C}" type="slidenum">
              <a:rPr lang="en-US" smtClean="0"/>
              <a:pPr>
                <a:defRPr/>
              </a:pPr>
              <a:t>28</a:t>
            </a:fld>
            <a:endParaRPr lang="en-US"/>
          </a:p>
        </p:txBody>
      </p:sp>
    </p:spTree>
    <p:extLst>
      <p:ext uri="{BB962C8B-B14F-4D97-AF65-F5344CB8AC3E}">
        <p14:creationId xmlns:p14="http://schemas.microsoft.com/office/powerpoint/2010/main" val="2154961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42950"/>
          </a:xfrm>
        </p:spPr>
        <p:txBody>
          <a:bodyPr/>
          <a:lstStyle/>
          <a:p>
            <a:r>
              <a:rPr lang="en-GB" dirty="0" smtClean="0"/>
              <a:t>Discussion</a:t>
            </a:r>
            <a:endParaRPr lang="en-GB" dirty="0"/>
          </a:p>
        </p:txBody>
      </p:sp>
      <p:sp>
        <p:nvSpPr>
          <p:cNvPr id="3" name="Content Placeholder 2"/>
          <p:cNvSpPr>
            <a:spLocks noGrp="1"/>
          </p:cNvSpPr>
          <p:nvPr>
            <p:ph idx="1"/>
          </p:nvPr>
        </p:nvSpPr>
        <p:spPr>
          <a:xfrm>
            <a:off x="457200" y="1340768"/>
            <a:ext cx="8229600" cy="5256584"/>
          </a:xfrm>
        </p:spPr>
        <p:txBody>
          <a:bodyPr/>
          <a:lstStyle/>
          <a:p>
            <a:r>
              <a:rPr lang="en-GB" sz="2800" dirty="0" smtClean="0"/>
              <a:t>Per-item basis, children in all groups able to identify one or more strategies used to learn/teach unknown spellings for words presented.</a:t>
            </a:r>
          </a:p>
          <a:p>
            <a:r>
              <a:rPr lang="en-GB" sz="2800" dirty="0" smtClean="0"/>
              <a:t>CA match TD children more likely to use the full range of identified strategies and often more than one on a per-item basis.</a:t>
            </a:r>
          </a:p>
          <a:p>
            <a:r>
              <a:rPr lang="en-GB" sz="2800" dirty="0" smtClean="0"/>
              <a:t>Children in dyslexia group more likely to use a sounding out strategy (phonetic) in isolation.</a:t>
            </a:r>
            <a:endParaRPr lang="en-GB" sz="2800" dirty="0"/>
          </a:p>
        </p:txBody>
      </p:sp>
      <p:sp>
        <p:nvSpPr>
          <p:cNvPr id="4" name="Slide Number Placeholder 3"/>
          <p:cNvSpPr>
            <a:spLocks noGrp="1"/>
          </p:cNvSpPr>
          <p:nvPr>
            <p:ph type="sldNum" sz="quarter" idx="4294967295"/>
          </p:nvPr>
        </p:nvSpPr>
        <p:spPr>
          <a:xfrm>
            <a:off x="8366125" y="6356350"/>
            <a:ext cx="777875" cy="365125"/>
          </a:xfrm>
          <a:prstGeom prst="rect">
            <a:avLst/>
          </a:prstGeom>
        </p:spPr>
        <p:txBody>
          <a:bodyPr/>
          <a:lstStyle/>
          <a:p>
            <a:pPr>
              <a:defRPr/>
            </a:pPr>
            <a:fld id="{B69D726F-BA64-46AF-BC10-A628B6E69E5C}" type="slidenum">
              <a:rPr lang="en-US" smtClean="0"/>
              <a:pPr>
                <a:defRPr/>
              </a:pPr>
              <a:t>29</a:t>
            </a:fld>
            <a:endParaRPr lang="en-US"/>
          </a:p>
        </p:txBody>
      </p:sp>
    </p:spTree>
    <p:extLst>
      <p:ext uri="{BB962C8B-B14F-4D97-AF65-F5344CB8AC3E}">
        <p14:creationId xmlns:p14="http://schemas.microsoft.com/office/powerpoint/2010/main" val="1816075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76"/>
            <a:ext cx="8229600" cy="571500"/>
          </a:xfrm>
        </p:spPr>
        <p:txBody>
          <a:bodyPr/>
          <a:lstStyle/>
          <a:p>
            <a:r>
              <a:rPr lang="en-GB" sz="2800" dirty="0" smtClean="0"/>
              <a:t>What is dynamic assessment (DA)?</a:t>
            </a:r>
            <a:endParaRPr lang="en-GB" sz="2800" dirty="0"/>
          </a:p>
        </p:txBody>
      </p:sp>
      <p:sp>
        <p:nvSpPr>
          <p:cNvPr id="3" name="Content Placeholder 2"/>
          <p:cNvSpPr>
            <a:spLocks noGrp="1"/>
          </p:cNvSpPr>
          <p:nvPr>
            <p:ph idx="1"/>
          </p:nvPr>
        </p:nvSpPr>
        <p:spPr>
          <a:xfrm>
            <a:off x="457200" y="2171700"/>
            <a:ext cx="8229600" cy="4543424"/>
          </a:xfrm>
        </p:spPr>
        <p:txBody>
          <a:bodyPr/>
          <a:lstStyle/>
          <a:p>
            <a:r>
              <a:rPr lang="en-GB" sz="2800" dirty="0" smtClean="0"/>
              <a:t>Defined as ‘an interactive approach to conducting assessments within the domains of psychology, speech/language or education that focuses on the ability of the learner to respond to intervention’. </a:t>
            </a:r>
            <a:r>
              <a:rPr lang="en-GB" sz="2400" i="1" dirty="0" smtClean="0"/>
              <a:t>(Haywood &amp; </a:t>
            </a:r>
            <a:r>
              <a:rPr lang="en-GB" sz="2400" i="1" dirty="0" err="1" smtClean="0"/>
              <a:t>Lidz</a:t>
            </a:r>
            <a:r>
              <a:rPr lang="en-GB" sz="2400" i="1" dirty="0" smtClean="0"/>
              <a:t> 2007)</a:t>
            </a:r>
          </a:p>
        </p:txBody>
      </p:sp>
      <p:sp>
        <p:nvSpPr>
          <p:cNvPr id="4" name="Slide Number Placeholder 3"/>
          <p:cNvSpPr>
            <a:spLocks noGrp="1"/>
          </p:cNvSpPr>
          <p:nvPr>
            <p:ph type="sldNum" sz="quarter" idx="12"/>
          </p:nvPr>
        </p:nvSpPr>
        <p:spPr/>
        <p:txBody>
          <a:bodyPr/>
          <a:lstStyle/>
          <a:p>
            <a:fld id="{213FF45F-A6BE-4B98-A416-11632CE86456}" type="slidenum">
              <a:rPr lang="en-GB" smtClean="0"/>
              <a:pPr/>
              <a:t>3</a:t>
            </a:fld>
            <a:endParaRPr lang="en-GB"/>
          </a:p>
        </p:txBody>
      </p:sp>
    </p:spTree>
    <p:custDataLst>
      <p:tags r:id="rId1"/>
    </p:custDataLst>
    <p:extLst>
      <p:ext uri="{BB962C8B-B14F-4D97-AF65-F5344CB8AC3E}">
        <p14:creationId xmlns:p14="http://schemas.microsoft.com/office/powerpoint/2010/main" val="2224849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825"/>
            <a:ext cx="8229600" cy="605756"/>
          </a:xfrm>
        </p:spPr>
        <p:txBody>
          <a:bodyPr/>
          <a:lstStyle/>
          <a:p>
            <a:r>
              <a:rPr lang="en-GB" dirty="0" smtClean="0"/>
              <a:t>Discussion</a:t>
            </a:r>
            <a:endParaRPr lang="en-GB" dirty="0"/>
          </a:p>
        </p:txBody>
      </p:sp>
      <p:sp>
        <p:nvSpPr>
          <p:cNvPr id="3" name="Content Placeholder 2"/>
          <p:cNvSpPr>
            <a:spLocks noGrp="1"/>
          </p:cNvSpPr>
          <p:nvPr>
            <p:ph idx="1"/>
          </p:nvPr>
        </p:nvSpPr>
        <p:spPr>
          <a:xfrm>
            <a:off x="457200" y="1340768"/>
            <a:ext cx="8229600" cy="4785395"/>
          </a:xfrm>
        </p:spPr>
        <p:txBody>
          <a:bodyPr/>
          <a:lstStyle/>
          <a:p>
            <a:r>
              <a:rPr lang="en-GB" sz="2800" dirty="0" smtClean="0"/>
              <a:t>Focus on sounding out (phonetic strategy) for all groups – focus on quality phonics teaching in UK schools in recent years?</a:t>
            </a:r>
          </a:p>
          <a:p>
            <a:r>
              <a:rPr lang="en-GB" sz="2800" dirty="0" smtClean="0"/>
              <a:t>TD children able to use appropriately and combine with other strategies.</a:t>
            </a:r>
          </a:p>
          <a:p>
            <a:r>
              <a:rPr lang="en-GB" sz="2800" dirty="0" smtClean="0"/>
              <a:t>Children with dyslexia likely to persist with sounding out, even when unsuccessful – narrower choice of strategies available?</a:t>
            </a:r>
          </a:p>
        </p:txBody>
      </p:sp>
      <p:sp>
        <p:nvSpPr>
          <p:cNvPr id="4" name="Slide Number Placeholder 3"/>
          <p:cNvSpPr>
            <a:spLocks noGrp="1"/>
          </p:cNvSpPr>
          <p:nvPr>
            <p:ph type="sldNum" sz="quarter" idx="4294967295"/>
          </p:nvPr>
        </p:nvSpPr>
        <p:spPr>
          <a:xfrm>
            <a:off x="8366125" y="6356350"/>
            <a:ext cx="777875" cy="365125"/>
          </a:xfrm>
          <a:prstGeom prst="rect">
            <a:avLst/>
          </a:prstGeom>
        </p:spPr>
        <p:txBody>
          <a:bodyPr/>
          <a:lstStyle/>
          <a:p>
            <a:pPr>
              <a:defRPr/>
            </a:pPr>
            <a:fld id="{B69D726F-BA64-46AF-BC10-A628B6E69E5C}" type="slidenum">
              <a:rPr lang="en-US" smtClean="0"/>
              <a:pPr>
                <a:defRPr/>
              </a:pPr>
              <a:t>30</a:t>
            </a:fld>
            <a:endParaRPr lang="en-US"/>
          </a:p>
        </p:txBody>
      </p:sp>
    </p:spTree>
    <p:extLst>
      <p:ext uri="{BB962C8B-B14F-4D97-AF65-F5344CB8AC3E}">
        <p14:creationId xmlns:p14="http://schemas.microsoft.com/office/powerpoint/2010/main" val="2629192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Spelling and DA</a:t>
            </a:r>
            <a:endParaRPr lang="en-GB" sz="2800" dirty="0"/>
          </a:p>
        </p:txBody>
      </p:sp>
      <p:sp>
        <p:nvSpPr>
          <p:cNvPr id="3" name="Content Placeholder 2"/>
          <p:cNvSpPr>
            <a:spLocks noGrp="1"/>
          </p:cNvSpPr>
          <p:nvPr>
            <p:ph sz="half" idx="1"/>
          </p:nvPr>
        </p:nvSpPr>
        <p:spPr/>
        <p:txBody>
          <a:bodyPr/>
          <a:lstStyle/>
          <a:p>
            <a:pPr marL="0" indent="0">
              <a:buNone/>
            </a:pPr>
            <a:r>
              <a:rPr lang="en-GB" sz="2800" dirty="0" smtClean="0"/>
              <a:t>Current stage: </a:t>
            </a:r>
            <a:r>
              <a:rPr lang="en-GB" sz="2800" dirty="0"/>
              <a:t>developing a DA approach to spelling – does it provide more information to support intervention than static testing alone</a:t>
            </a:r>
            <a:r>
              <a:rPr lang="en-GB" sz="2800" dirty="0" smtClean="0"/>
              <a:t>?</a:t>
            </a:r>
          </a:p>
          <a:p>
            <a:pPr marL="0" indent="0">
              <a:buNone/>
            </a:pPr>
            <a:r>
              <a:rPr lang="en-GB" sz="2800" dirty="0" smtClean="0"/>
              <a:t>Data still being collected.</a:t>
            </a:r>
            <a:endParaRPr lang="en-GB" sz="28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95875" y="2305051"/>
            <a:ext cx="3724275" cy="3571874"/>
          </a:xfrm>
        </p:spPr>
      </p:pic>
      <p:sp>
        <p:nvSpPr>
          <p:cNvPr id="4" name="Slide Number Placeholder 3"/>
          <p:cNvSpPr>
            <a:spLocks noGrp="1"/>
          </p:cNvSpPr>
          <p:nvPr>
            <p:ph type="sldNum" sz="quarter" idx="4294967295"/>
          </p:nvPr>
        </p:nvSpPr>
        <p:spPr>
          <a:xfrm>
            <a:off x="8366125" y="6356350"/>
            <a:ext cx="777875" cy="365125"/>
          </a:xfrm>
          <a:prstGeom prst="rect">
            <a:avLst/>
          </a:prstGeom>
        </p:spPr>
        <p:txBody>
          <a:bodyPr/>
          <a:lstStyle/>
          <a:p>
            <a:fld id="{213FF45F-A6BE-4B98-A416-11632CE86456}" type="slidenum">
              <a:rPr lang="en-GB" smtClean="0"/>
              <a:pPr/>
              <a:t>31</a:t>
            </a:fld>
            <a:endParaRPr lang="en-GB"/>
          </a:p>
        </p:txBody>
      </p:sp>
    </p:spTree>
    <p:extLst>
      <p:ext uri="{BB962C8B-B14F-4D97-AF65-F5344CB8AC3E}">
        <p14:creationId xmlns:p14="http://schemas.microsoft.com/office/powerpoint/2010/main" val="3453178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451"/>
            <a:ext cx="8229600" cy="714374"/>
          </a:xfrm>
        </p:spPr>
        <p:txBody>
          <a:bodyPr/>
          <a:lstStyle/>
          <a:p>
            <a:r>
              <a:rPr lang="en-GB" sz="2800" dirty="0" smtClean="0"/>
              <a:t>The story so far:</a:t>
            </a:r>
            <a:endParaRPr lang="en-GB" sz="2800" dirty="0"/>
          </a:p>
        </p:txBody>
      </p:sp>
      <p:sp>
        <p:nvSpPr>
          <p:cNvPr id="3" name="Content Placeholder 2"/>
          <p:cNvSpPr>
            <a:spLocks noGrp="1"/>
          </p:cNvSpPr>
          <p:nvPr>
            <p:ph idx="1"/>
          </p:nvPr>
        </p:nvSpPr>
        <p:spPr>
          <a:xfrm>
            <a:off x="457200" y="2028825"/>
            <a:ext cx="8229600" cy="4514849"/>
          </a:xfrm>
        </p:spPr>
        <p:txBody>
          <a:bodyPr/>
          <a:lstStyle/>
          <a:p>
            <a:r>
              <a:rPr lang="en-GB" sz="2800" dirty="0" smtClean="0"/>
              <a:t>50 children between the ages of 8-9 years with reading/spelling difficulties (&lt;85) OR a confirmed diagnosis of dyslexia</a:t>
            </a:r>
          </a:p>
          <a:p>
            <a:r>
              <a:rPr lang="en-GB" sz="2800" dirty="0" smtClean="0"/>
              <a:t>8 primary schools</a:t>
            </a:r>
          </a:p>
          <a:p>
            <a:r>
              <a:rPr lang="en-GB" sz="2800" dirty="0" smtClean="0"/>
              <a:t>2 sessions per child (approx. 30 minutes) over 2 weeks</a:t>
            </a:r>
          </a:p>
          <a:p>
            <a:r>
              <a:rPr lang="en-GB" sz="2800" dirty="0" smtClean="0"/>
              <a:t>Session one – baseline data (excluding CTOPP 2)</a:t>
            </a:r>
          </a:p>
          <a:p>
            <a:r>
              <a:rPr lang="en-GB" sz="2800" dirty="0" smtClean="0"/>
              <a:t>Session two – experimental task + CTOPP 2</a:t>
            </a:r>
          </a:p>
          <a:p>
            <a:endParaRPr lang="en-GB" dirty="0"/>
          </a:p>
        </p:txBody>
      </p:sp>
      <p:sp>
        <p:nvSpPr>
          <p:cNvPr id="4" name="Slide Number Placeholder 3"/>
          <p:cNvSpPr>
            <a:spLocks noGrp="1"/>
          </p:cNvSpPr>
          <p:nvPr>
            <p:ph type="sldNum" sz="quarter" idx="12"/>
          </p:nvPr>
        </p:nvSpPr>
        <p:spPr/>
        <p:txBody>
          <a:bodyPr/>
          <a:lstStyle/>
          <a:p>
            <a:fld id="{213FF45F-A6BE-4B98-A416-11632CE86456}" type="slidenum">
              <a:rPr lang="en-GB" smtClean="0"/>
              <a:pPr/>
              <a:t>32</a:t>
            </a:fld>
            <a:endParaRPr lang="en-GB"/>
          </a:p>
        </p:txBody>
      </p:sp>
    </p:spTree>
    <p:extLst>
      <p:ext uri="{BB962C8B-B14F-4D97-AF65-F5344CB8AC3E}">
        <p14:creationId xmlns:p14="http://schemas.microsoft.com/office/powerpoint/2010/main" val="2627979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Experimental Task: format</a:t>
            </a:r>
            <a:endParaRPr lang="en-GB" sz="2800" dirty="0"/>
          </a:p>
        </p:txBody>
      </p:sp>
      <p:sp>
        <p:nvSpPr>
          <p:cNvPr id="3" name="Content Placeholder 2"/>
          <p:cNvSpPr>
            <a:spLocks noGrp="1"/>
          </p:cNvSpPr>
          <p:nvPr>
            <p:ph sz="half" idx="1"/>
          </p:nvPr>
        </p:nvSpPr>
        <p:spPr/>
        <p:txBody>
          <a:bodyPr/>
          <a:lstStyle/>
          <a:p>
            <a:pPr marL="514350" indent="-514350">
              <a:buFont typeface="+mj-lt"/>
              <a:buAutoNum type="arabicPeriod"/>
            </a:pPr>
            <a:r>
              <a:rPr lang="en-GB" sz="2800" dirty="0" smtClean="0"/>
              <a:t>Test/train/post-test sequence</a:t>
            </a:r>
          </a:p>
          <a:p>
            <a:pPr marL="514350" indent="-514350">
              <a:buFont typeface="+mj-lt"/>
              <a:buAutoNum type="arabicPeriod"/>
            </a:pPr>
            <a:r>
              <a:rPr lang="en-GB" sz="2800" dirty="0"/>
              <a:t>CTOPP 2 ‘Let’s play a word game</a:t>
            </a:r>
            <a:r>
              <a:rPr lang="en-GB" sz="2800" dirty="0" smtClean="0"/>
              <a:t>’</a:t>
            </a:r>
          </a:p>
          <a:p>
            <a:pPr marL="514350" indent="-514350">
              <a:buFont typeface="+mj-lt"/>
              <a:buAutoNum type="arabicPeriod"/>
            </a:pPr>
            <a:r>
              <a:rPr lang="en-GB" sz="2800" dirty="0" smtClean="0"/>
              <a:t>Post-test – graduated prompt approach</a:t>
            </a:r>
            <a:endParaRPr lang="en-GB" sz="2800" dirty="0"/>
          </a:p>
          <a:p>
            <a:pPr marL="514350" indent="-514350">
              <a:buFont typeface="+mj-lt"/>
              <a:buAutoNum type="arabicPeriod"/>
            </a:pPr>
            <a:endParaRPr lang="en-GB" dirty="0" smtClean="0"/>
          </a:p>
          <a:p>
            <a:pPr marL="514350" indent="-514350">
              <a:buFont typeface="+mj-lt"/>
              <a:buAutoNum type="arabicPeriod"/>
            </a:pPr>
            <a:endParaRPr lang="en-GB" dirty="0" smtClean="0"/>
          </a:p>
          <a:p>
            <a:pPr marL="0" indent="0">
              <a:buNone/>
            </a:pPr>
            <a:r>
              <a:rPr lang="en-GB" dirty="0" smtClean="0"/>
              <a:t> </a:t>
            </a:r>
          </a:p>
          <a:p>
            <a:pPr marL="0" indent="0">
              <a:buNone/>
            </a:pPr>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24487" y="2324100"/>
            <a:ext cx="3262313" cy="3752850"/>
          </a:xfrm>
        </p:spPr>
      </p:pic>
      <p:sp>
        <p:nvSpPr>
          <p:cNvPr id="4" name="Slide Number Placeholder 3"/>
          <p:cNvSpPr>
            <a:spLocks noGrp="1"/>
          </p:cNvSpPr>
          <p:nvPr>
            <p:ph type="sldNum" sz="quarter" idx="4294967295"/>
          </p:nvPr>
        </p:nvSpPr>
        <p:spPr>
          <a:xfrm>
            <a:off x="8366125" y="6356350"/>
            <a:ext cx="777875" cy="365125"/>
          </a:xfrm>
          <a:prstGeom prst="rect">
            <a:avLst/>
          </a:prstGeom>
        </p:spPr>
        <p:txBody>
          <a:bodyPr/>
          <a:lstStyle/>
          <a:p>
            <a:fld id="{213FF45F-A6BE-4B98-A416-11632CE86456}" type="slidenum">
              <a:rPr lang="en-GB" smtClean="0"/>
              <a:pPr/>
              <a:t>33</a:t>
            </a:fld>
            <a:endParaRPr lang="en-GB"/>
          </a:p>
        </p:txBody>
      </p:sp>
    </p:spTree>
    <p:extLst>
      <p:ext uri="{BB962C8B-B14F-4D97-AF65-F5344CB8AC3E}">
        <p14:creationId xmlns:p14="http://schemas.microsoft.com/office/powerpoint/2010/main" val="3917036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4926"/>
            <a:ext cx="8229600" cy="857250"/>
          </a:xfrm>
        </p:spPr>
        <p:txBody>
          <a:bodyPr/>
          <a:lstStyle/>
          <a:p>
            <a:r>
              <a:rPr lang="en-GB" sz="2800" dirty="0" smtClean="0"/>
              <a:t>1. Test/train sequence – Spelling Detectives</a:t>
            </a:r>
            <a:endParaRPr lang="en-GB" sz="2800" dirty="0"/>
          </a:p>
        </p:txBody>
      </p:sp>
      <p:sp>
        <p:nvSpPr>
          <p:cNvPr id="3" name="Content Placeholder 2"/>
          <p:cNvSpPr>
            <a:spLocks noGrp="1"/>
          </p:cNvSpPr>
          <p:nvPr>
            <p:ph idx="1"/>
          </p:nvPr>
        </p:nvSpPr>
        <p:spPr>
          <a:xfrm>
            <a:off x="457200" y="2009776"/>
            <a:ext cx="8229600" cy="4562474"/>
          </a:xfrm>
        </p:spPr>
        <p:txBody>
          <a:bodyPr/>
          <a:lstStyle/>
          <a:p>
            <a:r>
              <a:rPr lang="en-GB" sz="2800" dirty="0" smtClean="0"/>
              <a:t>14 words (2 sets matched on frequency in children’s printed word database)</a:t>
            </a:r>
          </a:p>
          <a:p>
            <a:r>
              <a:rPr lang="en-GB" sz="2800" dirty="0" smtClean="0"/>
              <a:t>Dictated spelling task </a:t>
            </a:r>
          </a:p>
          <a:p>
            <a:r>
              <a:rPr lang="en-GB" sz="2800" dirty="0" smtClean="0"/>
              <a:t>Child identifies sure/not sure (or incorrect)</a:t>
            </a:r>
          </a:p>
          <a:p>
            <a:r>
              <a:rPr lang="en-GB" sz="2800" dirty="0" smtClean="0"/>
              <a:t>Child self-checks and identifies errors</a:t>
            </a:r>
          </a:p>
          <a:p>
            <a:r>
              <a:rPr lang="en-GB" sz="2800" dirty="0" smtClean="0"/>
              <a:t>Teacher introduces ‘Spelling Detectives’ activity (strategy discussion) – how can we solve the puzzles together? </a:t>
            </a:r>
          </a:p>
          <a:p>
            <a:pPr marL="0" indent="0">
              <a:buNone/>
            </a:pPr>
            <a:r>
              <a:rPr lang="en-GB" sz="2800" dirty="0" smtClean="0"/>
              <a:t>2. Let’s play a word game!</a:t>
            </a:r>
            <a:endParaRPr lang="en-GB" sz="2800" dirty="0"/>
          </a:p>
        </p:txBody>
      </p:sp>
      <p:sp>
        <p:nvSpPr>
          <p:cNvPr id="5" name="Slide Number Placeholder 4"/>
          <p:cNvSpPr>
            <a:spLocks noGrp="1"/>
          </p:cNvSpPr>
          <p:nvPr>
            <p:ph type="sldNum" sz="quarter" idx="12"/>
          </p:nvPr>
        </p:nvSpPr>
        <p:spPr/>
        <p:txBody>
          <a:bodyPr/>
          <a:lstStyle/>
          <a:p>
            <a:fld id="{213FF45F-A6BE-4B98-A416-11632CE86456}" type="slidenum">
              <a:rPr lang="en-GB" smtClean="0"/>
              <a:pPr/>
              <a:t>34</a:t>
            </a:fld>
            <a:endParaRPr lang="en-GB"/>
          </a:p>
        </p:txBody>
      </p:sp>
    </p:spTree>
    <p:extLst>
      <p:ext uri="{BB962C8B-B14F-4D97-AF65-F5344CB8AC3E}">
        <p14:creationId xmlns:p14="http://schemas.microsoft.com/office/powerpoint/2010/main" val="831765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6351"/>
            <a:ext cx="8229600" cy="476249"/>
          </a:xfrm>
        </p:spPr>
        <p:txBody>
          <a:bodyPr/>
          <a:lstStyle/>
          <a:p>
            <a:r>
              <a:rPr lang="en-GB" sz="2800" dirty="0" smtClean="0"/>
              <a:t>3. Retest – graduated prompt approach</a:t>
            </a:r>
            <a:endParaRPr lang="en-GB" sz="2800" dirty="0"/>
          </a:p>
        </p:txBody>
      </p:sp>
      <p:sp>
        <p:nvSpPr>
          <p:cNvPr id="3" name="Content Placeholder 2"/>
          <p:cNvSpPr>
            <a:spLocks noGrp="1"/>
          </p:cNvSpPr>
          <p:nvPr>
            <p:ph idx="1"/>
          </p:nvPr>
        </p:nvSpPr>
        <p:spPr>
          <a:xfrm>
            <a:off x="457200" y="1838325"/>
            <a:ext cx="8229600" cy="4287838"/>
          </a:xfrm>
        </p:spPr>
        <p:txBody>
          <a:bodyPr/>
          <a:lstStyle/>
          <a:p>
            <a:r>
              <a:rPr lang="en-GB" sz="2800" dirty="0" smtClean="0"/>
              <a:t>14 words – set 2</a:t>
            </a:r>
          </a:p>
          <a:p>
            <a:r>
              <a:rPr lang="en-GB" sz="2800" dirty="0" smtClean="0"/>
              <a:t>Immediate feedback for each word</a:t>
            </a:r>
          </a:p>
          <a:p>
            <a:r>
              <a:rPr lang="en-GB" sz="2800" dirty="0" smtClean="0"/>
              <a:t>Errors – up to 3 prompts e.g. can you think of another word that has a similar pattern?</a:t>
            </a:r>
          </a:p>
          <a:p>
            <a:endParaRPr lang="en-GB" sz="2800" dirty="0"/>
          </a:p>
          <a:p>
            <a:pPr marL="0" indent="0">
              <a:buNone/>
            </a:pPr>
            <a:r>
              <a:rPr lang="en-GB" sz="2800" dirty="0" smtClean="0"/>
              <a:t>Data currently begin collated.</a:t>
            </a:r>
            <a:endParaRPr lang="en-GB" sz="2800" dirty="0"/>
          </a:p>
        </p:txBody>
      </p:sp>
      <p:sp>
        <p:nvSpPr>
          <p:cNvPr id="4" name="Slide Number Placeholder 3"/>
          <p:cNvSpPr>
            <a:spLocks noGrp="1"/>
          </p:cNvSpPr>
          <p:nvPr>
            <p:ph type="sldNum" sz="quarter" idx="12"/>
          </p:nvPr>
        </p:nvSpPr>
        <p:spPr/>
        <p:txBody>
          <a:bodyPr/>
          <a:lstStyle/>
          <a:p>
            <a:fld id="{213FF45F-A6BE-4B98-A416-11632CE86456}" type="slidenum">
              <a:rPr lang="en-GB" smtClean="0"/>
              <a:pPr/>
              <a:t>35</a:t>
            </a:fld>
            <a:endParaRPr lang="en-GB"/>
          </a:p>
        </p:txBody>
      </p:sp>
    </p:spTree>
    <p:extLst>
      <p:ext uri="{BB962C8B-B14F-4D97-AF65-F5344CB8AC3E}">
        <p14:creationId xmlns:p14="http://schemas.microsoft.com/office/powerpoint/2010/main" val="1309927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1"/>
            <a:ext cx="8229600" cy="826739"/>
          </a:xfrm>
        </p:spPr>
        <p:txBody>
          <a:bodyPr/>
          <a:lstStyle/>
          <a:p>
            <a:r>
              <a:rPr lang="en-GB" sz="2800" dirty="0" smtClean="0"/>
              <a:t>Building on DA concepts in the classroom – The </a:t>
            </a:r>
            <a:r>
              <a:rPr lang="en-GB" sz="2800" dirty="0"/>
              <a:t>S</a:t>
            </a:r>
            <a:r>
              <a:rPr lang="en-GB" sz="2800" dirty="0" smtClean="0"/>
              <a:t>pelling Interview </a:t>
            </a:r>
            <a:r>
              <a:rPr lang="en-GB" dirty="0" smtClean="0"/>
              <a:t/>
            </a:r>
            <a:br>
              <a:rPr lang="en-GB" dirty="0" smtClean="0"/>
            </a:br>
            <a:endParaRPr lang="en-GB" dirty="0"/>
          </a:p>
        </p:txBody>
      </p:sp>
      <p:sp>
        <p:nvSpPr>
          <p:cNvPr id="3" name="Content Placeholder 2"/>
          <p:cNvSpPr>
            <a:spLocks noGrp="1"/>
          </p:cNvSpPr>
          <p:nvPr>
            <p:ph idx="1"/>
          </p:nvPr>
        </p:nvSpPr>
        <p:spPr>
          <a:xfrm>
            <a:off x="457200" y="2409825"/>
            <a:ext cx="8229600" cy="3716338"/>
          </a:xfrm>
        </p:spPr>
        <p:txBody>
          <a:bodyPr/>
          <a:lstStyle/>
          <a:p>
            <a:r>
              <a:rPr lang="en-GB" sz="2800" dirty="0" smtClean="0"/>
              <a:t>Verbal self-reports</a:t>
            </a:r>
            <a:r>
              <a:rPr lang="en-GB" sz="2800" dirty="0"/>
              <a:t> </a:t>
            </a:r>
            <a:r>
              <a:rPr lang="en-GB" sz="2800" dirty="0" smtClean="0"/>
              <a:t>vs. spelling tests </a:t>
            </a:r>
            <a:r>
              <a:rPr lang="en-GB" sz="2000" i="1" dirty="0" smtClean="0"/>
              <a:t>(e.g. Donovan &amp; Marshall 2015, </a:t>
            </a:r>
            <a:r>
              <a:rPr lang="en-GB" sz="2000" i="1" dirty="0" err="1" smtClean="0"/>
              <a:t>Ruberto</a:t>
            </a:r>
            <a:r>
              <a:rPr lang="en-GB" sz="2000" i="1" dirty="0" smtClean="0"/>
              <a:t> et al. 2015)</a:t>
            </a:r>
          </a:p>
          <a:p>
            <a:r>
              <a:rPr lang="en-GB" sz="2800" dirty="0" smtClean="0"/>
              <a:t> Developing metacognition – </a:t>
            </a:r>
            <a:r>
              <a:rPr lang="en-GB" sz="2800" dirty="0" smtClean="0">
                <a:solidFill>
                  <a:srgbClr val="FF0000"/>
                </a:solidFill>
              </a:rPr>
              <a:t>red</a:t>
            </a:r>
            <a:r>
              <a:rPr lang="en-GB" sz="2800" dirty="0" smtClean="0"/>
              <a:t>/</a:t>
            </a:r>
            <a:r>
              <a:rPr lang="en-GB" sz="2800" dirty="0" smtClean="0">
                <a:solidFill>
                  <a:srgbClr val="FFC000"/>
                </a:solidFill>
              </a:rPr>
              <a:t>amber</a:t>
            </a:r>
            <a:r>
              <a:rPr lang="en-GB" sz="2800" dirty="0" smtClean="0"/>
              <a:t>/</a:t>
            </a:r>
            <a:r>
              <a:rPr lang="en-GB" sz="2800" dirty="0" smtClean="0">
                <a:solidFill>
                  <a:srgbClr val="00B050"/>
                </a:solidFill>
              </a:rPr>
              <a:t>green </a:t>
            </a:r>
            <a:r>
              <a:rPr lang="en-GB" sz="2000" i="1" dirty="0" smtClean="0"/>
              <a:t>(Spelling essentially a </a:t>
            </a:r>
            <a:r>
              <a:rPr lang="en-GB" sz="2000" b="1" i="1" dirty="0" smtClean="0"/>
              <a:t>thinking</a:t>
            </a:r>
            <a:r>
              <a:rPr lang="en-GB" sz="2000" i="1" dirty="0" smtClean="0"/>
              <a:t> process e.g. Westwood 2014)</a:t>
            </a:r>
          </a:p>
          <a:p>
            <a:r>
              <a:rPr lang="en-GB" sz="2800" dirty="0" smtClean="0"/>
              <a:t>Immediate self-correction </a:t>
            </a:r>
            <a:r>
              <a:rPr lang="en-GB" sz="2000" i="1" dirty="0" smtClean="0"/>
              <a:t>(e.g. Gentry </a:t>
            </a:r>
            <a:r>
              <a:rPr lang="en-GB" sz="2000" i="1" dirty="0"/>
              <a:t>2004, Graham &amp; </a:t>
            </a:r>
            <a:r>
              <a:rPr lang="en-GB" sz="2000" i="1" dirty="0" err="1"/>
              <a:t>Santangelo</a:t>
            </a:r>
            <a:r>
              <a:rPr lang="en-GB" sz="2000" i="1" dirty="0"/>
              <a:t> </a:t>
            </a:r>
            <a:r>
              <a:rPr lang="en-GB" sz="2000" i="1" dirty="0" smtClean="0"/>
              <a:t>2014, </a:t>
            </a:r>
            <a:r>
              <a:rPr lang="en-GB" sz="2000" i="1" dirty="0" err="1" smtClean="0"/>
              <a:t>Ruberto</a:t>
            </a:r>
            <a:r>
              <a:rPr lang="en-GB" sz="2000" i="1" dirty="0" smtClean="0"/>
              <a:t> et al. 2015)</a:t>
            </a:r>
          </a:p>
          <a:p>
            <a:pPr>
              <a:buFontTx/>
              <a:buChar char="-"/>
            </a:pPr>
            <a:r>
              <a:rPr lang="en-GB" sz="2800" b="1" dirty="0" smtClean="0"/>
              <a:t>How did you know that was correct?</a:t>
            </a:r>
          </a:p>
          <a:p>
            <a:pPr>
              <a:buFontTx/>
              <a:buChar char="-"/>
            </a:pPr>
            <a:r>
              <a:rPr lang="en-GB" sz="2800" b="1" dirty="0" smtClean="0"/>
              <a:t>How could you learn that word? </a:t>
            </a:r>
          </a:p>
          <a:p>
            <a:pPr>
              <a:buFontTx/>
              <a:buChar char="-"/>
            </a:pPr>
            <a:endParaRPr lang="en-GB" dirty="0"/>
          </a:p>
        </p:txBody>
      </p:sp>
    </p:spTree>
    <p:extLst>
      <p:ext uri="{BB962C8B-B14F-4D97-AF65-F5344CB8AC3E}">
        <p14:creationId xmlns:p14="http://schemas.microsoft.com/office/powerpoint/2010/main" val="2427404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dirty="0" smtClean="0">
                <a:ea typeface="ＭＳ Ｐゴシック" panose="020B0600070205080204" pitchFamily="34" charset="-128"/>
              </a:rPr>
              <a:t>Future Research</a:t>
            </a:r>
          </a:p>
        </p:txBody>
      </p:sp>
      <p:sp>
        <p:nvSpPr>
          <p:cNvPr id="20483" name="Content Placeholder 2"/>
          <p:cNvSpPr>
            <a:spLocks noGrp="1"/>
          </p:cNvSpPr>
          <p:nvPr>
            <p:ph sz="half" idx="1"/>
          </p:nvPr>
        </p:nvSpPr>
        <p:spPr>
          <a:xfrm>
            <a:off x="457199" y="1984966"/>
            <a:ext cx="4791075" cy="4535538"/>
          </a:xfrm>
        </p:spPr>
        <p:txBody>
          <a:bodyPr/>
          <a:lstStyle/>
          <a:p>
            <a:pPr>
              <a:buFontTx/>
              <a:buChar char="•"/>
            </a:pPr>
            <a:r>
              <a:rPr lang="en-GB" altLang="en-US" b="0" dirty="0" smtClean="0">
                <a:ea typeface="ＭＳ Ｐゴシック" panose="020B0600070205080204" pitchFamily="34" charset="-128"/>
              </a:rPr>
              <a:t>To develop an assessment procedure for spelling that incorporates the principles of DA to identify both potential for learning and effective strategies for intervention.</a:t>
            </a:r>
          </a:p>
          <a:p>
            <a:pPr marL="0" indent="0">
              <a:buNone/>
            </a:pPr>
            <a:r>
              <a:rPr lang="en-GB" altLang="en-US" sz="2400" dirty="0">
                <a:ea typeface="ＭＳ Ｐゴシック" panose="020B0600070205080204" pitchFamily="34" charset="-128"/>
                <a:hlinkClick r:id="rId3"/>
              </a:rPr>
              <a:t>jennifer.donovan.14@ucl.ac.uk</a:t>
            </a:r>
            <a:endParaRPr lang="en-GB" altLang="en-US" sz="2400" dirty="0">
              <a:ea typeface="ＭＳ Ｐゴシック" panose="020B0600070205080204" pitchFamily="34" charset="-128"/>
            </a:endParaRPr>
          </a:p>
          <a:p>
            <a:pPr marL="0" indent="0">
              <a:buNone/>
            </a:pPr>
            <a:endParaRPr lang="en-GB" altLang="en-US" b="0" dirty="0" smtClean="0">
              <a:ea typeface="ＭＳ Ｐゴシック" panose="020B0600070205080204" pitchFamily="34" charset="-128"/>
            </a:endParaRPr>
          </a:p>
          <a:p>
            <a:pPr marL="0" indent="0">
              <a:buNone/>
            </a:pPr>
            <a:endParaRPr lang="en-GB" altLang="en-US" sz="2800" b="0" dirty="0" smtClean="0">
              <a:ea typeface="ＭＳ Ｐゴシック" panose="020B0600070205080204" pitchFamily="34" charset="-128"/>
            </a:endParaRPr>
          </a:p>
        </p:txBody>
      </p:sp>
      <p:pic>
        <p:nvPicPr>
          <p:cNvPr id="3"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57875" y="1566863"/>
            <a:ext cx="2362200" cy="1933575"/>
          </a:xfrm>
        </p:spPr>
      </p:pic>
      <p:sp>
        <p:nvSpPr>
          <p:cNvPr id="20484" name="Slide Number Placeholder 3"/>
          <p:cNvSpPr>
            <a:spLocks noGrp="1"/>
          </p:cNvSpPr>
          <p:nvPr>
            <p:ph type="sldNum" sz="quarter" idx="4294967295"/>
          </p:nvPr>
        </p:nvSpPr>
        <p:spPr>
          <a:xfrm>
            <a:off x="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038E3A2-2AAB-4F1F-B8D9-75DDB3DA2E50}" type="slidenum">
              <a:rPr lang="en-GB" altLang="en-US"/>
              <a:pPr eaLnBrk="1" hangingPunct="1"/>
              <a:t>37</a:t>
            </a:fld>
            <a:endParaRPr lang="en-GB" altLang="en-US"/>
          </a:p>
        </p:txBody>
      </p:sp>
    </p:spTree>
    <p:extLst>
      <p:ext uri="{BB962C8B-B14F-4D97-AF65-F5344CB8AC3E}">
        <p14:creationId xmlns:p14="http://schemas.microsoft.com/office/powerpoint/2010/main" val="2341688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3975"/>
            <a:ext cx="8229600" cy="1301301"/>
          </a:xfrm>
        </p:spPr>
        <p:txBody>
          <a:bodyPr/>
          <a:lstStyle/>
          <a:p>
            <a:r>
              <a:rPr lang="en-GB" sz="2800" dirty="0" smtClean="0"/>
              <a:t>Combines assessment and teaching</a:t>
            </a:r>
            <a:endParaRPr lang="en-GB" sz="2800" dirty="0"/>
          </a:p>
        </p:txBody>
      </p:sp>
      <p:sp>
        <p:nvSpPr>
          <p:cNvPr id="3" name="Content Placeholder 2"/>
          <p:cNvSpPr>
            <a:spLocks noGrp="1"/>
          </p:cNvSpPr>
          <p:nvPr>
            <p:ph idx="1"/>
          </p:nvPr>
        </p:nvSpPr>
        <p:spPr>
          <a:xfrm>
            <a:off x="457200" y="2038350"/>
            <a:ext cx="8229600" cy="4087813"/>
          </a:xfrm>
        </p:spPr>
        <p:txBody>
          <a:bodyPr/>
          <a:lstStyle/>
          <a:p>
            <a:r>
              <a:rPr lang="en-US" sz="2800" dirty="0"/>
              <a:t>The essential ingredient of DA is that it blends instruction with assessment in order to ensure that teachers have access to the appropriate information to help them devise instructional approaches to scaffold the students’ </a:t>
            </a:r>
            <a:r>
              <a:rPr lang="en-US" sz="2800" dirty="0" smtClean="0"/>
              <a:t>learning. </a:t>
            </a:r>
            <a:r>
              <a:rPr lang="en-US" sz="2400" i="1" dirty="0"/>
              <a:t>(</a:t>
            </a:r>
            <a:r>
              <a:rPr lang="en-US" sz="2400" i="1" dirty="0" err="1"/>
              <a:t>Gillies</a:t>
            </a:r>
            <a:r>
              <a:rPr lang="en-US" sz="2400" i="1" dirty="0"/>
              <a:t> 2014</a:t>
            </a:r>
            <a:r>
              <a:rPr lang="en-US" sz="2400" i="1" dirty="0" smtClean="0"/>
              <a:t>)</a:t>
            </a:r>
          </a:p>
          <a:p>
            <a:pPr marL="0" indent="0">
              <a:buNone/>
            </a:pPr>
            <a:endParaRPr lang="en-GB" dirty="0"/>
          </a:p>
        </p:txBody>
      </p:sp>
      <p:sp>
        <p:nvSpPr>
          <p:cNvPr id="4" name="Slide Number Placeholder 3"/>
          <p:cNvSpPr>
            <a:spLocks noGrp="1"/>
          </p:cNvSpPr>
          <p:nvPr>
            <p:ph type="sldNum" sz="quarter" idx="12"/>
          </p:nvPr>
        </p:nvSpPr>
        <p:spPr/>
        <p:txBody>
          <a:bodyPr/>
          <a:lstStyle/>
          <a:p>
            <a:fld id="{213FF45F-A6BE-4B98-A416-11632CE86456}" type="slidenum">
              <a:rPr lang="en-GB" smtClean="0"/>
              <a:pPr/>
              <a:t>4</a:t>
            </a:fld>
            <a:endParaRPr lang="en-GB"/>
          </a:p>
        </p:txBody>
      </p:sp>
    </p:spTree>
    <p:custDataLst>
      <p:tags r:id="rId1"/>
    </p:custDataLst>
    <p:extLst>
      <p:ext uri="{BB962C8B-B14F-4D97-AF65-F5344CB8AC3E}">
        <p14:creationId xmlns:p14="http://schemas.microsoft.com/office/powerpoint/2010/main" val="1233182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Range of different approaches</a:t>
            </a:r>
            <a:endParaRPr lang="en-GB" sz="2800" dirty="0"/>
          </a:p>
        </p:txBody>
      </p:sp>
      <p:sp>
        <p:nvSpPr>
          <p:cNvPr id="3" name="Content Placeholder 2"/>
          <p:cNvSpPr>
            <a:spLocks noGrp="1"/>
          </p:cNvSpPr>
          <p:nvPr>
            <p:ph sz="half" idx="1"/>
          </p:nvPr>
        </p:nvSpPr>
        <p:spPr/>
        <p:txBody>
          <a:bodyPr/>
          <a:lstStyle/>
          <a:p>
            <a:r>
              <a:rPr lang="en-US" sz="2800" dirty="0"/>
              <a:t>Instruction can range from strictly structured to unstructured </a:t>
            </a:r>
            <a:r>
              <a:rPr lang="en-US" sz="2800" dirty="0" smtClean="0"/>
              <a:t>scaffolding – depending on the task and the purpose of the assessment </a:t>
            </a:r>
            <a:r>
              <a:rPr lang="en-US" sz="2400" dirty="0" smtClean="0"/>
              <a:t>(Gustafson et al. 2014)</a:t>
            </a:r>
            <a:endParaRPr lang="en-GB" sz="2400" dirty="0"/>
          </a:p>
          <a:p>
            <a:pPr marL="0" indent="0">
              <a:buNone/>
            </a:pPr>
            <a:endParaRPr lang="en-GB" sz="28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34012" y="2314575"/>
            <a:ext cx="2932113" cy="3429000"/>
          </a:xfrm>
        </p:spPr>
      </p:pic>
      <p:sp>
        <p:nvSpPr>
          <p:cNvPr id="4" name="Slide Number Placeholder 3"/>
          <p:cNvSpPr>
            <a:spLocks noGrp="1"/>
          </p:cNvSpPr>
          <p:nvPr>
            <p:ph type="sldNum" sz="quarter" idx="4294967295"/>
          </p:nvPr>
        </p:nvSpPr>
        <p:spPr>
          <a:xfrm>
            <a:off x="8366125" y="6356350"/>
            <a:ext cx="777875" cy="365125"/>
          </a:xfrm>
          <a:prstGeom prst="rect">
            <a:avLst/>
          </a:prstGeom>
        </p:spPr>
        <p:txBody>
          <a:bodyPr/>
          <a:lstStyle/>
          <a:p>
            <a:fld id="{213FF45F-A6BE-4B98-A416-11632CE86456}" type="slidenum">
              <a:rPr lang="en-GB" smtClean="0"/>
              <a:pPr/>
              <a:t>5</a:t>
            </a:fld>
            <a:endParaRPr lang="en-GB"/>
          </a:p>
        </p:txBody>
      </p:sp>
    </p:spTree>
    <p:extLst>
      <p:ext uri="{BB962C8B-B14F-4D97-AF65-F5344CB8AC3E}">
        <p14:creationId xmlns:p14="http://schemas.microsoft.com/office/powerpoint/2010/main" val="1483883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1025"/>
            <a:ext cx="8229600" cy="809625"/>
          </a:xfrm>
        </p:spPr>
        <p:txBody>
          <a:bodyPr/>
          <a:lstStyle/>
          <a:p>
            <a:r>
              <a:rPr lang="en-GB" sz="3200" dirty="0" smtClean="0"/>
              <a:t>Dynamic Assessment</a:t>
            </a:r>
            <a:endParaRPr lang="en-GB" sz="3200" dirty="0"/>
          </a:p>
        </p:txBody>
      </p:sp>
      <p:sp>
        <p:nvSpPr>
          <p:cNvPr id="3" name="Content Placeholder 2"/>
          <p:cNvSpPr>
            <a:spLocks noGrp="1"/>
          </p:cNvSpPr>
          <p:nvPr>
            <p:ph idx="1"/>
          </p:nvPr>
        </p:nvSpPr>
        <p:spPr>
          <a:xfrm>
            <a:off x="457200" y="1390650"/>
            <a:ext cx="8229600" cy="5105400"/>
          </a:xfrm>
        </p:spPr>
        <p:txBody>
          <a:bodyPr/>
          <a:lstStyle/>
          <a:p>
            <a:r>
              <a:rPr lang="en-GB" sz="2800" dirty="0"/>
              <a:t>Used in the field of psychological and educational assessment since 1950’s</a:t>
            </a:r>
            <a:r>
              <a:rPr lang="en-GB" sz="2800" dirty="0" smtClean="0"/>
              <a:t>.</a:t>
            </a:r>
          </a:p>
          <a:p>
            <a:r>
              <a:rPr lang="en-GB" sz="2800" dirty="0" smtClean="0"/>
              <a:t>Built on work of Vygotsky (1978) – Zone of Proximal Development</a:t>
            </a:r>
            <a:r>
              <a:rPr lang="en-GB" sz="2800" dirty="0"/>
              <a:t> </a:t>
            </a:r>
            <a:r>
              <a:rPr lang="en-GB" sz="2800" dirty="0" smtClean="0"/>
              <a:t>(ZPD)</a:t>
            </a:r>
          </a:p>
          <a:p>
            <a:r>
              <a:rPr lang="en-GB" sz="2800" dirty="0" smtClean="0"/>
              <a:t>Feuerstein – assessment and teaching should be fully integrated.  Collaboration (mediated learning experience -MLE) provides a more complete picture.</a:t>
            </a:r>
          </a:p>
          <a:p>
            <a:r>
              <a:rPr lang="en-GB" sz="2800" dirty="0" smtClean="0"/>
              <a:t>Been around for some time but not systematically implemented in educational settings.</a:t>
            </a:r>
          </a:p>
          <a:p>
            <a:endParaRPr lang="en-GB" dirty="0"/>
          </a:p>
        </p:txBody>
      </p:sp>
      <p:sp>
        <p:nvSpPr>
          <p:cNvPr id="4" name="Slide Number Placeholder 3"/>
          <p:cNvSpPr>
            <a:spLocks noGrp="1"/>
          </p:cNvSpPr>
          <p:nvPr>
            <p:ph type="sldNum" sz="quarter" idx="12"/>
          </p:nvPr>
        </p:nvSpPr>
        <p:spPr/>
        <p:txBody>
          <a:bodyPr/>
          <a:lstStyle/>
          <a:p>
            <a:fld id="{213FF45F-A6BE-4B98-A416-11632CE86456}" type="slidenum">
              <a:rPr lang="en-GB" smtClean="0"/>
              <a:pPr/>
              <a:t>6</a:t>
            </a:fld>
            <a:endParaRPr lang="en-GB"/>
          </a:p>
        </p:txBody>
      </p:sp>
    </p:spTree>
    <p:extLst>
      <p:ext uri="{BB962C8B-B14F-4D97-AF65-F5344CB8AC3E}">
        <p14:creationId xmlns:p14="http://schemas.microsoft.com/office/powerpoint/2010/main" val="342061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Test – intervention – post-test format</a:t>
            </a:r>
            <a:endParaRPr lang="en-GB" dirty="0"/>
          </a:p>
        </p:txBody>
      </p:sp>
      <p:sp>
        <p:nvSpPr>
          <p:cNvPr id="9" name="Content Placeholder 8"/>
          <p:cNvSpPr>
            <a:spLocks noGrp="1"/>
          </p:cNvSpPr>
          <p:nvPr>
            <p:ph sz="half" idx="1"/>
          </p:nvPr>
        </p:nvSpPr>
        <p:spPr/>
        <p:txBody>
          <a:bodyPr/>
          <a:lstStyle/>
          <a:p>
            <a:pPr marL="0" indent="0">
              <a:buNone/>
            </a:pPr>
            <a:r>
              <a:rPr lang="en-GB" dirty="0" smtClean="0"/>
              <a:t>Post-test – often uses a ‘graduated prompt approach’</a:t>
            </a:r>
          </a:p>
          <a:p>
            <a:pPr marL="0" indent="0">
              <a:buNone/>
            </a:pPr>
            <a:endParaRPr lang="en-GB" dirty="0"/>
          </a:p>
          <a:p>
            <a:pPr marL="0" indent="0">
              <a:buNone/>
            </a:pPr>
            <a:r>
              <a:rPr lang="en-GB" dirty="0" smtClean="0"/>
              <a:t>How many prompts a learner needs is identified.</a:t>
            </a:r>
            <a:endParaRPr lang="en-GB"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43475" y="2295526"/>
            <a:ext cx="3743325" cy="3952874"/>
          </a:xfrm>
        </p:spPr>
      </p:pic>
    </p:spTree>
    <p:extLst>
      <p:ext uri="{BB962C8B-B14F-4D97-AF65-F5344CB8AC3E}">
        <p14:creationId xmlns:p14="http://schemas.microsoft.com/office/powerpoint/2010/main" val="100658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451"/>
            <a:ext cx="8229600" cy="657224"/>
          </a:xfrm>
        </p:spPr>
        <p:txBody>
          <a:bodyPr/>
          <a:lstStyle/>
          <a:p>
            <a:r>
              <a:rPr lang="en-GB" sz="3200" dirty="0" smtClean="0"/>
              <a:t>How has it been used?</a:t>
            </a:r>
            <a:endParaRPr lang="en-GB" sz="3200" dirty="0"/>
          </a:p>
        </p:txBody>
      </p:sp>
      <p:sp>
        <p:nvSpPr>
          <p:cNvPr id="3" name="Content Placeholder 2"/>
          <p:cNvSpPr>
            <a:spLocks noGrp="1"/>
          </p:cNvSpPr>
          <p:nvPr>
            <p:ph idx="1"/>
          </p:nvPr>
        </p:nvSpPr>
        <p:spPr>
          <a:xfrm>
            <a:off x="457200" y="2171700"/>
            <a:ext cx="8229600" cy="4457700"/>
          </a:xfrm>
        </p:spPr>
        <p:txBody>
          <a:bodyPr/>
          <a:lstStyle/>
          <a:p>
            <a:r>
              <a:rPr lang="en-GB" sz="2800" dirty="0" smtClean="0"/>
              <a:t>Underlying cognitive assessment </a:t>
            </a:r>
            <a:r>
              <a:rPr lang="en-GB" sz="2400" i="1" dirty="0" smtClean="0"/>
              <a:t>(Deutsch &amp; Reynolds 2000, Elliot 2003)</a:t>
            </a:r>
          </a:p>
          <a:p>
            <a:r>
              <a:rPr lang="en-GB" sz="2800" dirty="0" smtClean="0"/>
              <a:t>Phonemic awareness </a:t>
            </a:r>
            <a:r>
              <a:rPr lang="en-GB" sz="2000" i="1" dirty="0" smtClean="0"/>
              <a:t>(Spector 1992)</a:t>
            </a:r>
          </a:p>
          <a:p>
            <a:r>
              <a:rPr lang="en-GB" sz="2800" dirty="0" smtClean="0"/>
              <a:t>Early literacy, including spelling </a:t>
            </a:r>
            <a:r>
              <a:rPr lang="en-GB" sz="2400" i="1" dirty="0" smtClean="0"/>
              <a:t>(Cunningham &amp; Carroll 2011, Carroll &amp; Breadmore 2016)</a:t>
            </a:r>
          </a:p>
          <a:p>
            <a:r>
              <a:rPr lang="en-GB" sz="2800" dirty="0" smtClean="0"/>
              <a:t>Speech and Language </a:t>
            </a:r>
            <a:r>
              <a:rPr lang="en-GB" sz="2400" i="1" dirty="0" smtClean="0"/>
              <a:t>(Hasson &amp; </a:t>
            </a:r>
            <a:r>
              <a:rPr lang="en-GB" sz="2400" i="1" dirty="0" err="1" smtClean="0"/>
              <a:t>Joffe</a:t>
            </a:r>
            <a:r>
              <a:rPr lang="en-GB" sz="2400" i="1" dirty="0" smtClean="0"/>
              <a:t> 2007, Law &amp; Camilleri 2007, Hasson &amp; Botting 2010)</a:t>
            </a:r>
          </a:p>
          <a:p>
            <a:r>
              <a:rPr lang="en-GB" sz="2800" dirty="0" smtClean="0"/>
              <a:t>Metacognitive awareness guidance </a:t>
            </a:r>
            <a:r>
              <a:rPr lang="en-GB" sz="2400" i="1" dirty="0" smtClean="0"/>
              <a:t>(</a:t>
            </a:r>
            <a:r>
              <a:rPr lang="en-GB" sz="2400" i="1" dirty="0" err="1" smtClean="0"/>
              <a:t>Guterman</a:t>
            </a:r>
            <a:r>
              <a:rPr lang="en-GB" sz="2400" i="1" dirty="0" smtClean="0"/>
              <a:t> 2002)</a:t>
            </a:r>
            <a:endParaRPr lang="en-GB" sz="2400" i="1" dirty="0"/>
          </a:p>
        </p:txBody>
      </p:sp>
      <p:sp>
        <p:nvSpPr>
          <p:cNvPr id="4" name="Slide Number Placeholder 3"/>
          <p:cNvSpPr>
            <a:spLocks noGrp="1"/>
          </p:cNvSpPr>
          <p:nvPr>
            <p:ph type="sldNum" sz="quarter" idx="12"/>
          </p:nvPr>
        </p:nvSpPr>
        <p:spPr/>
        <p:txBody>
          <a:bodyPr/>
          <a:lstStyle/>
          <a:p>
            <a:fld id="{213FF45F-A6BE-4B98-A416-11632CE86456}" type="slidenum">
              <a:rPr lang="en-GB" smtClean="0"/>
              <a:pPr/>
              <a:t>8</a:t>
            </a:fld>
            <a:endParaRPr lang="en-GB"/>
          </a:p>
        </p:txBody>
      </p:sp>
    </p:spTree>
    <p:extLst>
      <p:ext uri="{BB962C8B-B14F-4D97-AF65-F5344CB8AC3E}">
        <p14:creationId xmlns:p14="http://schemas.microsoft.com/office/powerpoint/2010/main" val="102508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US" sz="2800" dirty="0"/>
              <a:t>DA is ‘an approach that has great intuitive appeal for many professional psychologists and teachers, yet which has, to date, failed to take root in mainstream practice’ </a:t>
            </a:r>
            <a:r>
              <a:rPr lang="en-US" sz="2400" i="1" dirty="0"/>
              <a:t>(Elliot 2003 p 15</a:t>
            </a:r>
            <a:r>
              <a:rPr lang="en-US" sz="2400" i="1" dirty="0" smtClean="0"/>
              <a:t>)</a:t>
            </a:r>
            <a:endParaRPr lang="en-GB" sz="2400" i="1" dirty="0"/>
          </a:p>
          <a:p>
            <a:pPr marL="0" indent="0">
              <a:buNone/>
            </a:pPr>
            <a:endParaRPr lang="en-GB" dirty="0"/>
          </a:p>
        </p:txBody>
      </p:sp>
      <p:sp>
        <p:nvSpPr>
          <p:cNvPr id="4" name="Slide Number Placeholder 3"/>
          <p:cNvSpPr>
            <a:spLocks noGrp="1"/>
          </p:cNvSpPr>
          <p:nvPr>
            <p:ph type="sldNum" sz="quarter" idx="12"/>
          </p:nvPr>
        </p:nvSpPr>
        <p:spPr/>
        <p:txBody>
          <a:bodyPr/>
          <a:lstStyle/>
          <a:p>
            <a:fld id="{213FF45F-A6BE-4B98-A416-11632CE86456}" type="slidenum">
              <a:rPr lang="en-GB" smtClean="0"/>
              <a:pPr/>
              <a:t>9</a:t>
            </a:fld>
            <a:endParaRPr lang="en-GB"/>
          </a:p>
        </p:txBody>
      </p:sp>
    </p:spTree>
    <p:extLst>
      <p:ext uri="{BB962C8B-B14F-4D97-AF65-F5344CB8AC3E}">
        <p14:creationId xmlns:p14="http://schemas.microsoft.com/office/powerpoint/2010/main" val="2610618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PRESENTATION_ID" val="1329"/>
  <p:tag name="ARTICULATE_PRESENTER_VERSION" val="7"/>
  <p:tag name="ARTICULATE_SLIDE_COUNT" val="3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Light Green">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ue Celest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r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ky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Yellow">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rang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ink">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urpl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Ston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OE-Net Document" ma:contentTypeID="0x0101003C6433750ECB5A49A2B0F8B7F0D600E000508F965A44D00B4BB5F97D405736E133" ma:contentTypeVersion="7" ma:contentTypeDescription="" ma:contentTypeScope="" ma:versionID="849809ea6dcb1261241d6a9a69473d50">
  <xsd:schema xmlns:xsd="http://www.w3.org/2001/XMLSchema" xmlns:xs="http://www.w3.org/2001/XMLSchema" xmlns:p="http://schemas.microsoft.com/office/2006/metadata/properties" xmlns:ns1="http://schemas.microsoft.com/sharepoint/v3" xmlns:ns2="1f70c37c-c3dd-452e-8808-84ca52e5f108" targetNamespace="http://schemas.microsoft.com/office/2006/metadata/properties" ma:root="true" ma:fieldsID="17997155ec8a0f7180f991f9e5460b9c" ns1:_="" ns2:_="">
    <xsd:import namespace="http://schemas.microsoft.com/sharepoint/v3"/>
    <xsd:import namespace="1f70c37c-c3dd-452e-8808-84ca52e5f108"/>
    <xsd:element name="properties">
      <xsd:complexType>
        <xsd:sequence>
          <xsd:element name="documentManagement">
            <xsd:complexType>
              <xsd:all>
                <xsd:element ref="ns2:IOENetDocumentType"/>
                <xsd:element ref="ns1:ol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9" nillable="true" ma:displayName="Department" ma:hidden="true" ma:internalName="ol_Departmen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70c37c-c3dd-452e-8808-84ca52e5f108" elementFormDefault="qualified">
    <xsd:import namespace="http://schemas.microsoft.com/office/2006/documentManagement/types"/>
    <xsd:import namespace="http://schemas.microsoft.com/office/infopath/2007/PartnerControls"/>
    <xsd:element name="IOENetDocumentType" ma:index="8" ma:displayName="IOE-Net Document Type" ma:format="Dropdown" ma:internalName="IOENetDocumentType" ma:readOnly="false">
      <xsd:simpleType>
        <xsd:restriction base="dms:Choice">
          <xsd:enumeration value="Agreement"/>
          <xsd:enumeration value="Form"/>
          <xsd:enumeration value="Guideline"/>
          <xsd:enumeration value="Policy"/>
          <xsd:enumeration value="Presentation"/>
          <xsd:enumeration value="Report"/>
          <xsd:enumeration value="Strategy"/>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IOENetDocumentType xmlns="1f70c37c-c3dd-452e-8808-84ca52e5f108">Presentation</IOENetDocumentType>
    <ol_Department xmlns="http://schemas.microsoft.com/sharepoint/v3">External Relations</ol_Department>
  </documentManagement>
</p:properties>
</file>

<file path=customXml/itemProps1.xml><?xml version="1.0" encoding="utf-8"?>
<ds:datastoreItem xmlns:ds="http://schemas.openxmlformats.org/officeDocument/2006/customXml" ds:itemID="{D6ABB17C-1081-41D3-9809-558BFD7AF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70c37c-c3dd-452e-8808-84ca52e5f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94C293-62A5-490D-83AD-D57271ED98B4}">
  <ds:schemaRefs>
    <ds:schemaRef ds:uri="http://schemas.microsoft.com/office/2006/metadata/longProperties"/>
  </ds:schemaRefs>
</ds:datastoreItem>
</file>

<file path=customXml/itemProps3.xml><?xml version="1.0" encoding="utf-8"?>
<ds:datastoreItem xmlns:ds="http://schemas.openxmlformats.org/officeDocument/2006/customXml" ds:itemID="{DDDD89CF-DE8C-482B-9E0D-D8FB6C653869}">
  <ds:schemaRefs>
    <ds:schemaRef ds:uri="http://schemas.openxmlformats.org/package/2006/metadata/core-properties"/>
    <ds:schemaRef ds:uri="http://schemas.microsoft.com/office/2006/documentManagement/types"/>
    <ds:schemaRef ds:uri="http://www.w3.org/XML/1998/namespace"/>
    <ds:schemaRef ds:uri="1f70c37c-c3dd-452e-8808-84ca52e5f108"/>
    <ds:schemaRef ds:uri="http://schemas.microsoft.com/office/infopath/2007/PartnerControls"/>
    <ds:schemaRef ds:uri="http://schemas.microsoft.com/office/2006/metadata/properties"/>
    <ds:schemaRef ds:uri="http://schemas.microsoft.com/sharepoint/v3"/>
    <ds:schemaRef ds:uri="http://purl.org/dc/dcmityp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2014</TotalTime>
  <Words>1602</Words>
  <Application>Microsoft Office PowerPoint</Application>
  <PresentationFormat>On-screen Show (4:3)</PresentationFormat>
  <Paragraphs>247</Paragraphs>
  <Slides>37</Slides>
  <Notes>6</Notes>
  <HiddenSlides>0</HiddenSlides>
  <MMClips>0</MMClips>
  <ScaleCrop>false</ScaleCrop>
  <HeadingPairs>
    <vt:vector size="4" baseType="variant">
      <vt:variant>
        <vt:lpstr>Theme</vt:lpstr>
      </vt:variant>
      <vt:variant>
        <vt:i4>10</vt:i4>
      </vt:variant>
      <vt:variant>
        <vt:lpstr>Slide Titles</vt:lpstr>
      </vt:variant>
      <vt:variant>
        <vt:i4>37</vt:i4>
      </vt:variant>
    </vt:vector>
  </HeadingPairs>
  <TitlesOfParts>
    <vt:vector size="47" baseType="lpstr">
      <vt:lpstr>Light Blue</vt:lpstr>
      <vt:lpstr>Blue Celeste</vt:lpstr>
      <vt:lpstr>Bright Blue</vt:lpstr>
      <vt:lpstr>Sky Blue</vt:lpstr>
      <vt:lpstr>Yellow</vt:lpstr>
      <vt:lpstr>Orange</vt:lpstr>
      <vt:lpstr>Pink</vt:lpstr>
      <vt:lpstr>Purple</vt:lpstr>
      <vt:lpstr>Stone</vt:lpstr>
      <vt:lpstr>Light Green</vt:lpstr>
      <vt:lpstr>PowerPoint Presentation</vt:lpstr>
      <vt:lpstr>Overview of Study :Research Questions</vt:lpstr>
      <vt:lpstr>What is dynamic assessment (DA)?</vt:lpstr>
      <vt:lpstr>Combines assessment and teaching</vt:lpstr>
      <vt:lpstr>Range of different approaches</vt:lpstr>
      <vt:lpstr>Dynamic Assessment</vt:lpstr>
      <vt:lpstr>Test – intervention – post-test format</vt:lpstr>
      <vt:lpstr>How has it been used?</vt:lpstr>
      <vt:lpstr>PowerPoint Presentation</vt:lpstr>
      <vt:lpstr>Spelling……..</vt:lpstr>
      <vt:lpstr>Spelling</vt:lpstr>
      <vt:lpstr>Is spelling important?</vt:lpstr>
      <vt:lpstr>How do we currently assess spelling?  </vt:lpstr>
      <vt:lpstr>Survey of Specialist Teachers</vt:lpstr>
      <vt:lpstr>Spelling error analysis </vt:lpstr>
      <vt:lpstr>Spelling error analysis vs. discussions</vt:lpstr>
      <vt:lpstr>Spelling tests</vt:lpstr>
      <vt:lpstr>Is error analysis enough?</vt:lpstr>
      <vt:lpstr>Survey of Specialist Teachers</vt:lpstr>
      <vt:lpstr>Survey 2 – Specialist Teachers</vt:lpstr>
      <vt:lpstr>Spelling Test</vt:lpstr>
      <vt:lpstr>How did you do? </vt:lpstr>
      <vt:lpstr>Strategy use and spelling</vt:lpstr>
      <vt:lpstr>Strategy use &amp; dyslexia </vt:lpstr>
      <vt:lpstr>Dynamic Assessment :  Study One: verbal self-reports</vt:lpstr>
      <vt:lpstr>Experimental Measure e.g.</vt:lpstr>
      <vt:lpstr>Results – strategy use</vt:lpstr>
      <vt:lpstr>Results</vt:lpstr>
      <vt:lpstr>Discussion</vt:lpstr>
      <vt:lpstr>Discussion</vt:lpstr>
      <vt:lpstr>Spelling and DA</vt:lpstr>
      <vt:lpstr>The story so far:</vt:lpstr>
      <vt:lpstr>Experimental Task: format</vt:lpstr>
      <vt:lpstr>1. Test/train sequence – Spelling Detectives</vt:lpstr>
      <vt:lpstr>3. Retest – graduated prompt approach</vt:lpstr>
      <vt:lpstr>Building on DA concepts in the classroom – The Spelling Interview  </vt:lpstr>
      <vt:lpstr>Future Research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 (IOE) powerpoint presentation template</dc:title>
  <dc:creator>Paul2</dc:creator>
  <cp:lastModifiedBy>Daniel Handley</cp:lastModifiedBy>
  <cp:revision>195</cp:revision>
  <cp:lastPrinted>2016-05-11T08:41:31Z</cp:lastPrinted>
  <dcterms:created xsi:type="dcterms:W3CDTF">2013-09-17T12:18:35Z</dcterms:created>
  <dcterms:modified xsi:type="dcterms:W3CDTF">2016-07-20T11:57:14Z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Dyslexia Guild Conference delegate 30.6.16_for AFTER CONFERENCE</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CDD15B0A-9705-45CF-9150-F2F7F41517BE</vt:lpwstr>
  </property>
  <property fmtid="{D5CDD505-2E9C-101B-9397-08002B2CF9AE}" pid="6" name="ArticulateProjectFull">
    <vt:lpwstr>C:\Users\dhandley\Documents\Dyslexia Guild Conference delegate 30.6.16.ppta</vt:lpwstr>
  </property>
</Properties>
</file>