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3"/>
  </p:notesMasterIdLst>
  <p:sldIdLst>
    <p:sldId id="256" r:id="rId2"/>
    <p:sldId id="257" r:id="rId3"/>
    <p:sldId id="260" r:id="rId4"/>
    <p:sldId id="261" r:id="rId5"/>
    <p:sldId id="315" r:id="rId6"/>
    <p:sldId id="262" r:id="rId7"/>
    <p:sldId id="313" r:id="rId8"/>
    <p:sldId id="263" r:id="rId9"/>
    <p:sldId id="302" r:id="rId10"/>
    <p:sldId id="264" r:id="rId11"/>
    <p:sldId id="266" r:id="rId12"/>
    <p:sldId id="311" r:id="rId13"/>
    <p:sldId id="298" r:id="rId14"/>
    <p:sldId id="300" r:id="rId15"/>
    <p:sldId id="299" r:id="rId16"/>
    <p:sldId id="265" r:id="rId17"/>
    <p:sldId id="314" r:id="rId18"/>
    <p:sldId id="259" r:id="rId19"/>
    <p:sldId id="295" r:id="rId20"/>
    <p:sldId id="296" r:id="rId21"/>
    <p:sldId id="301" r:id="rId22"/>
    <p:sldId id="304" r:id="rId23"/>
    <p:sldId id="267" r:id="rId24"/>
    <p:sldId id="270" r:id="rId25"/>
    <p:sldId id="276" r:id="rId26"/>
    <p:sldId id="294" r:id="rId27"/>
    <p:sldId id="293" r:id="rId28"/>
    <p:sldId id="303" r:id="rId29"/>
    <p:sldId id="305" r:id="rId30"/>
    <p:sldId id="316" r:id="rId31"/>
    <p:sldId id="287" r:id="rId32"/>
    <p:sldId id="281" r:id="rId33"/>
    <p:sldId id="282" r:id="rId34"/>
    <p:sldId id="312" r:id="rId35"/>
    <p:sldId id="310" r:id="rId36"/>
    <p:sldId id="317" r:id="rId37"/>
    <p:sldId id="306" r:id="rId38"/>
    <p:sldId id="286" r:id="rId39"/>
    <p:sldId id="307" r:id="rId40"/>
    <p:sldId id="308" r:id="rId41"/>
    <p:sldId id="30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508DC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02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7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acarroll:Dropbox:Conferences:WMPP%20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acarroll:Dropbox:Conferences:WMPP%20figu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acarroll:Dropbox:Conferences:WMPP%20figu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acarroll:Dropbox:Conferences:WMPP%20figur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acarroll:Dropbox:Conferences:WMPP%20figur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acarroll:Dropbox:Conferences:WMPP%20figur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elen's%20Documents\Dropbox\Dropbox\WMPP\Data\ET\NET2\IA%20report%20-%20all%20pts%20cleaned%204&amp;5%20fixations%20remov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acarroll:Dropbox:Conferences:WMPP%20figur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acarroll:Dropbox:Conferences:WMPP%20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'phono aware'!$B$1</c:f>
              <c:strCache>
                <c:ptCount val="1"/>
                <c:pt idx="0">
                  <c:v>static PA (/85)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604A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errBars>
            <c:errBarType val="both"/>
            <c:errValType val="cust"/>
            <c:noEndCap val="0"/>
            <c:plus>
              <c:numRef>
                <c:f>'phono aware'!$D$2:$D$4</c:f>
                <c:numCache>
                  <c:formatCode>General</c:formatCode>
                  <c:ptCount val="3"/>
                  <c:pt idx="0">
                    <c:v>3.090209882291485</c:v>
                  </c:pt>
                  <c:pt idx="1">
                    <c:v>2.397689274420665</c:v>
                  </c:pt>
                  <c:pt idx="2">
                    <c:v>1.391574429023438</c:v>
                  </c:pt>
                </c:numCache>
              </c:numRef>
            </c:plus>
            <c:minus>
              <c:numRef>
                <c:f>'phono aware'!$D$2:$D$4</c:f>
                <c:numCache>
                  <c:formatCode>General</c:formatCode>
                  <c:ptCount val="3"/>
                  <c:pt idx="0">
                    <c:v>3.090209882291485</c:v>
                  </c:pt>
                  <c:pt idx="1">
                    <c:v>2.397689274420665</c:v>
                  </c:pt>
                  <c:pt idx="2">
                    <c:v>1.391574429023438</c:v>
                  </c:pt>
                </c:numCache>
              </c:numRef>
            </c:minus>
          </c:errBars>
          <c:cat>
            <c:strRef>
              <c:f>'phono aware'!$A$2:$A$4</c:f>
              <c:strCache>
                <c:ptCount val="3"/>
                <c:pt idx="0">
                  <c:v>dyslexic</c:v>
                </c:pt>
                <c:pt idx="1">
                  <c:v>dys-RA</c:v>
                </c:pt>
                <c:pt idx="2">
                  <c:v>dys-CA</c:v>
                </c:pt>
              </c:strCache>
            </c:strRef>
          </c:cat>
          <c:val>
            <c:numRef>
              <c:f>'phono aware'!$B$2:$B$4</c:f>
              <c:numCache>
                <c:formatCode>General</c:formatCode>
                <c:ptCount val="3"/>
                <c:pt idx="0">
                  <c:v>65.36</c:v>
                </c:pt>
                <c:pt idx="1">
                  <c:v>67.97</c:v>
                </c:pt>
                <c:pt idx="2">
                  <c:v>73.669999999999973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59424"/>
        <c:axId val="111560960"/>
      </c:barChart>
      <c:catAx>
        <c:axId val="11155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11560960"/>
        <c:crosses val="autoZero"/>
        <c:auto val="1"/>
        <c:lblAlgn val="ctr"/>
        <c:lblOffset val="100"/>
        <c:noMultiLvlLbl val="0"/>
      </c:catAx>
      <c:valAx>
        <c:axId val="111560960"/>
        <c:scaling>
          <c:orientation val="minMax"/>
          <c:max val="8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static PA (/85)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1559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'phono aware'!$B$6</c:f>
              <c:strCache>
                <c:ptCount val="1"/>
                <c:pt idx="0">
                  <c:v>total prompts (/170)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604AF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errBars>
            <c:errBarType val="both"/>
            <c:errValType val="cust"/>
            <c:noEndCap val="0"/>
            <c:plus>
              <c:numRef>
                <c:f>'phono aware'!$D$7:$D$9</c:f>
                <c:numCache>
                  <c:formatCode>General</c:formatCode>
                  <c:ptCount val="3"/>
                  <c:pt idx="0">
                    <c:v>12.85083052530095</c:v>
                  </c:pt>
                  <c:pt idx="1">
                    <c:v>11.96884673225793</c:v>
                  </c:pt>
                  <c:pt idx="2">
                    <c:v>5.314769004744444</c:v>
                  </c:pt>
                </c:numCache>
              </c:numRef>
            </c:plus>
            <c:minus>
              <c:numRef>
                <c:f>'phono aware'!$D$7:$D$9</c:f>
                <c:numCache>
                  <c:formatCode>General</c:formatCode>
                  <c:ptCount val="3"/>
                  <c:pt idx="0">
                    <c:v>12.85083052530095</c:v>
                  </c:pt>
                  <c:pt idx="1">
                    <c:v>11.96884673225793</c:v>
                  </c:pt>
                  <c:pt idx="2">
                    <c:v>5.314769004744444</c:v>
                  </c:pt>
                </c:numCache>
              </c:numRef>
            </c:minus>
          </c:errBars>
          <c:cat>
            <c:strRef>
              <c:f>'phono aware'!$A$7:$A$9</c:f>
              <c:strCache>
                <c:ptCount val="3"/>
                <c:pt idx="0">
                  <c:v>dyslexic</c:v>
                </c:pt>
                <c:pt idx="1">
                  <c:v>dys-RA</c:v>
                </c:pt>
                <c:pt idx="2">
                  <c:v>dys-CA</c:v>
                </c:pt>
              </c:strCache>
            </c:strRef>
          </c:cat>
          <c:val>
            <c:numRef>
              <c:f>'phono aware'!$B$7:$B$9</c:f>
              <c:numCache>
                <c:formatCode>General</c:formatCode>
                <c:ptCount val="3"/>
                <c:pt idx="0">
                  <c:v>49.28</c:v>
                </c:pt>
                <c:pt idx="1">
                  <c:v>39.83</c:v>
                </c:pt>
                <c:pt idx="2">
                  <c:v>20.83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86688"/>
        <c:axId val="111588480"/>
      </c:barChart>
      <c:catAx>
        <c:axId val="111586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11588480"/>
        <c:crosses val="autoZero"/>
        <c:auto val="1"/>
        <c:lblAlgn val="ctr"/>
        <c:lblOffset val="100"/>
        <c:noMultiLvlLbl val="0"/>
      </c:catAx>
      <c:valAx>
        <c:axId val="111588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Prompts (/170)</a:t>
                </a:r>
              </a:p>
            </c:rich>
          </c:tx>
          <c:layout>
            <c:manualLayout>
              <c:xMode val="edge"/>
              <c:yMode val="edge"/>
              <c:x val="3.6111111111111101E-2"/>
              <c:y val="0.400789588801399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1586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'morph aware'!$B$6</c:f>
              <c:strCache>
                <c:ptCount val="1"/>
                <c:pt idx="0">
                  <c:v>total prompts (/84)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604AF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errBars>
            <c:errBarType val="both"/>
            <c:errValType val="cust"/>
            <c:noEndCap val="0"/>
            <c:plus>
              <c:numRef>
                <c:f>'morph aware'!$D$7:$D$9</c:f>
                <c:numCache>
                  <c:formatCode>General</c:formatCode>
                  <c:ptCount val="3"/>
                  <c:pt idx="0">
                    <c:v>12.85083052530095</c:v>
                  </c:pt>
                  <c:pt idx="1">
                    <c:v>11.96884673225793</c:v>
                  </c:pt>
                  <c:pt idx="2">
                    <c:v>5.314769004744444</c:v>
                  </c:pt>
                </c:numCache>
              </c:numRef>
            </c:plus>
            <c:minus>
              <c:numRef>
                <c:f>'morph aware'!$D$7:$D$9</c:f>
                <c:numCache>
                  <c:formatCode>General</c:formatCode>
                  <c:ptCount val="3"/>
                  <c:pt idx="0">
                    <c:v>12.85083052530095</c:v>
                  </c:pt>
                  <c:pt idx="1">
                    <c:v>11.96884673225793</c:v>
                  </c:pt>
                  <c:pt idx="2">
                    <c:v>5.314769004744444</c:v>
                  </c:pt>
                </c:numCache>
              </c:numRef>
            </c:minus>
          </c:errBars>
          <c:cat>
            <c:strRef>
              <c:f>'morph aware'!$A$7:$A$9</c:f>
              <c:strCache>
                <c:ptCount val="3"/>
                <c:pt idx="0">
                  <c:v>dyslexic</c:v>
                </c:pt>
                <c:pt idx="1">
                  <c:v>dys-RA</c:v>
                </c:pt>
                <c:pt idx="2">
                  <c:v>dys-CA</c:v>
                </c:pt>
              </c:strCache>
            </c:strRef>
          </c:cat>
          <c:val>
            <c:numRef>
              <c:f>'morph aware'!$B$7:$B$9</c:f>
              <c:numCache>
                <c:formatCode>General</c:formatCode>
                <c:ptCount val="3"/>
                <c:pt idx="0">
                  <c:v>49.28</c:v>
                </c:pt>
                <c:pt idx="1">
                  <c:v>39.83</c:v>
                </c:pt>
                <c:pt idx="2">
                  <c:v>20.83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603072"/>
        <c:axId val="111510656"/>
      </c:barChart>
      <c:catAx>
        <c:axId val="111603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11510656"/>
        <c:crosses val="autoZero"/>
        <c:auto val="1"/>
        <c:lblAlgn val="ctr"/>
        <c:lblOffset val="100"/>
        <c:noMultiLvlLbl val="0"/>
      </c:catAx>
      <c:valAx>
        <c:axId val="111510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Prompts</a:t>
                </a:r>
                <a:r>
                  <a:rPr lang="en-US" baseline="0"/>
                  <a:t> (/84)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1603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'morph aware'!$B$1</c:f>
              <c:strCache>
                <c:ptCount val="1"/>
                <c:pt idx="0">
                  <c:v>static MA (/30)</c:v>
                </c:pt>
              </c:strCache>
            </c:strRef>
          </c:tx>
          <c:spPr>
            <a:solidFill>
              <a:srgbClr val="C604A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errBars>
            <c:errBarType val="both"/>
            <c:errValType val="cust"/>
            <c:noEndCap val="0"/>
            <c:plus>
              <c:numRef>
                <c:f>'morph aware'!$D$2:$D$4</c:f>
                <c:numCache>
                  <c:formatCode>General</c:formatCode>
                  <c:ptCount val="3"/>
                  <c:pt idx="0">
                    <c:v>1.512438874736741</c:v>
                  </c:pt>
                  <c:pt idx="1">
                    <c:v>1.3491085426917371</c:v>
                  </c:pt>
                  <c:pt idx="2">
                    <c:v>0.83625130007042303</c:v>
                  </c:pt>
                </c:numCache>
              </c:numRef>
            </c:plus>
            <c:minus>
              <c:numRef>
                <c:f>'morph aware'!$D$2:$D$4</c:f>
                <c:numCache>
                  <c:formatCode>General</c:formatCode>
                  <c:ptCount val="3"/>
                  <c:pt idx="0">
                    <c:v>1.512438874736741</c:v>
                  </c:pt>
                  <c:pt idx="1">
                    <c:v>1.3491085426917371</c:v>
                  </c:pt>
                  <c:pt idx="2">
                    <c:v>0.83625130007042303</c:v>
                  </c:pt>
                </c:numCache>
              </c:numRef>
            </c:minus>
          </c:errBars>
          <c:cat>
            <c:strRef>
              <c:f>'morph aware'!$A$2:$A$4</c:f>
              <c:strCache>
                <c:ptCount val="3"/>
                <c:pt idx="0">
                  <c:v>dyslexic</c:v>
                </c:pt>
                <c:pt idx="1">
                  <c:v>dys-RA</c:v>
                </c:pt>
                <c:pt idx="2">
                  <c:v>dys-CA</c:v>
                </c:pt>
              </c:strCache>
            </c:strRef>
          </c:cat>
          <c:val>
            <c:numRef>
              <c:f>'morph aware'!$B$2:$B$4</c:f>
              <c:numCache>
                <c:formatCode>General</c:formatCode>
                <c:ptCount val="3"/>
                <c:pt idx="0">
                  <c:v>24.08</c:v>
                </c:pt>
                <c:pt idx="1">
                  <c:v>23.97</c:v>
                </c:pt>
                <c:pt idx="2">
                  <c:v>27.47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23712"/>
        <c:axId val="111525248"/>
      </c:barChart>
      <c:catAx>
        <c:axId val="111523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1525248"/>
        <c:crosses val="autoZero"/>
        <c:auto val="1"/>
        <c:lblAlgn val="ctr"/>
        <c:lblOffset val="100"/>
        <c:noMultiLvlLbl val="0"/>
      </c:catAx>
      <c:valAx>
        <c:axId val="111525248"/>
        <c:scaling>
          <c:orientation val="minMax"/>
          <c:max val="3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Static MA (/30)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1523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STM!$B$2</c:f>
              <c:strCache>
                <c:ptCount val="1"/>
                <c:pt idx="0">
                  <c:v>morph (post-postal)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STM!$B$8</c:f>
                <c:numCache>
                  <c:formatCode>General</c:formatCode>
                  <c:ptCount val="1"/>
                  <c:pt idx="0">
                    <c:v>0.11600000000000001</c:v>
                  </c:pt>
                </c:numCache>
              </c:numRef>
            </c:plus>
            <c:minus>
              <c:numRef>
                <c:f>STM!$B$8</c:f>
                <c:numCache>
                  <c:formatCode>General</c:formatCode>
                  <c:ptCount val="1"/>
                  <c:pt idx="0">
                    <c:v>0.11600000000000001</c:v>
                  </c:pt>
                </c:numCache>
              </c:numRef>
            </c:minus>
          </c:errBars>
          <c:cat>
            <c:strRef>
              <c:f>STM!$A$3:$A$5</c:f>
              <c:strCache>
                <c:ptCount val="3"/>
                <c:pt idx="0">
                  <c:v>dyslexic</c:v>
                </c:pt>
                <c:pt idx="1">
                  <c:v>RA</c:v>
                </c:pt>
                <c:pt idx="2">
                  <c:v>CA</c:v>
                </c:pt>
              </c:strCache>
            </c:strRef>
          </c:cat>
          <c:val>
            <c:numRef>
              <c:f>STM!$B$3:$B$5</c:f>
              <c:numCache>
                <c:formatCode>General</c:formatCode>
                <c:ptCount val="3"/>
                <c:pt idx="0">
                  <c:v>0.432</c:v>
                </c:pt>
                <c:pt idx="1">
                  <c:v>0.88</c:v>
                </c:pt>
                <c:pt idx="2">
                  <c:v>1.04</c:v>
                </c:pt>
              </c:numCache>
            </c:numRef>
          </c:val>
        </c:ser>
        <c:ser>
          <c:idx val="1"/>
          <c:order val="1"/>
          <c:tx>
            <c:strRef>
              <c:f>STM!$C$2</c:f>
              <c:strCache>
                <c:ptCount val="1"/>
                <c:pt idx="0">
                  <c:v>psuedo (met-metal)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STM!$C$8</c:f>
                <c:numCache>
                  <c:formatCode>General</c:formatCode>
                  <c:ptCount val="1"/>
                  <c:pt idx="0">
                    <c:v>0.151</c:v>
                  </c:pt>
                </c:numCache>
              </c:numRef>
            </c:plus>
            <c:minus>
              <c:numRef>
                <c:f>STM!$C$8</c:f>
                <c:numCache>
                  <c:formatCode>General</c:formatCode>
                  <c:ptCount val="1"/>
                  <c:pt idx="0">
                    <c:v>0.151</c:v>
                  </c:pt>
                </c:numCache>
              </c:numRef>
            </c:minus>
          </c:errBars>
          <c:cat>
            <c:strRef>
              <c:f>STM!$A$3:$A$5</c:f>
              <c:strCache>
                <c:ptCount val="3"/>
                <c:pt idx="0">
                  <c:v>dyslexic</c:v>
                </c:pt>
                <c:pt idx="1">
                  <c:v>RA</c:v>
                </c:pt>
                <c:pt idx="2">
                  <c:v>CA</c:v>
                </c:pt>
              </c:strCache>
            </c:strRef>
          </c:cat>
          <c:val>
            <c:numRef>
              <c:f>STM!$C$3:$C$5</c:f>
              <c:numCache>
                <c:formatCode>General</c:formatCode>
                <c:ptCount val="3"/>
                <c:pt idx="0">
                  <c:v>1.1599999999999999</c:v>
                </c:pt>
                <c:pt idx="1">
                  <c:v>0.97</c:v>
                </c:pt>
                <c:pt idx="2">
                  <c:v>1.44</c:v>
                </c:pt>
              </c:numCache>
            </c:numRef>
          </c:val>
        </c:ser>
        <c:ser>
          <c:idx val="2"/>
          <c:order val="2"/>
          <c:tx>
            <c:strRef>
              <c:f>STM!$D$2</c:f>
              <c:strCache>
                <c:ptCount val="1"/>
                <c:pt idx="0">
                  <c:v>semantic (all-everyone)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STM!$D$8</c:f>
                <c:numCache>
                  <c:formatCode>General</c:formatCode>
                  <c:ptCount val="1"/>
                  <c:pt idx="0">
                    <c:v>0.13700000000000001</c:v>
                  </c:pt>
                </c:numCache>
              </c:numRef>
            </c:plus>
            <c:minus>
              <c:numRef>
                <c:f>STM!$D$8</c:f>
                <c:numCache>
                  <c:formatCode>General</c:formatCode>
                  <c:ptCount val="1"/>
                  <c:pt idx="0">
                    <c:v>0.13700000000000001</c:v>
                  </c:pt>
                </c:numCache>
              </c:numRef>
            </c:minus>
          </c:errBars>
          <c:cat>
            <c:strRef>
              <c:f>STM!$A$3:$A$5</c:f>
              <c:strCache>
                <c:ptCount val="3"/>
                <c:pt idx="0">
                  <c:v>dyslexic</c:v>
                </c:pt>
                <c:pt idx="1">
                  <c:v>RA</c:v>
                </c:pt>
                <c:pt idx="2">
                  <c:v>CA</c:v>
                </c:pt>
              </c:strCache>
            </c:strRef>
          </c:cat>
          <c:val>
            <c:numRef>
              <c:f>STM!$D$3:$D$5</c:f>
              <c:numCache>
                <c:formatCode>General</c:formatCode>
                <c:ptCount val="3"/>
                <c:pt idx="0">
                  <c:v>1.26</c:v>
                </c:pt>
                <c:pt idx="1">
                  <c:v>1.25</c:v>
                </c:pt>
                <c:pt idx="2">
                  <c:v>1.38</c:v>
                </c:pt>
              </c:numCache>
            </c:numRef>
          </c:val>
        </c:ser>
        <c:ser>
          <c:idx val="3"/>
          <c:order val="3"/>
          <c:tx>
            <c:strRef>
              <c:f>STM!$E$2</c:f>
              <c:strCache>
                <c:ptCount val="1"/>
                <c:pt idx="0">
                  <c:v>unrelated (post-everyone)</c:v>
                </c:pt>
              </c:strCache>
            </c:strRef>
          </c:tx>
          <c:spPr>
            <a:solidFill>
              <a:srgbClr val="00009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STM!$E$8</c:f>
                <c:numCache>
                  <c:formatCode>General</c:formatCode>
                  <c:ptCount val="1"/>
                  <c:pt idx="0">
                    <c:v>0.128</c:v>
                  </c:pt>
                </c:numCache>
              </c:numRef>
            </c:plus>
            <c:minus>
              <c:numRef>
                <c:f>STM!$E$9</c:f>
                <c:numCache>
                  <c:formatCode>General</c:formatCode>
                  <c:ptCount val="1"/>
                  <c:pt idx="0">
                    <c:v>0.128</c:v>
                  </c:pt>
                </c:numCache>
              </c:numRef>
            </c:minus>
          </c:errBars>
          <c:cat>
            <c:strRef>
              <c:f>STM!$A$3:$A$5</c:f>
              <c:strCache>
                <c:ptCount val="3"/>
                <c:pt idx="0">
                  <c:v>dyslexic</c:v>
                </c:pt>
                <c:pt idx="1">
                  <c:v>RA</c:v>
                </c:pt>
                <c:pt idx="2">
                  <c:v>CA</c:v>
                </c:pt>
              </c:strCache>
            </c:strRef>
          </c:cat>
          <c:val>
            <c:numRef>
              <c:f>STM!$E$3:$E$5</c:f>
              <c:numCache>
                <c:formatCode>General</c:formatCode>
                <c:ptCount val="3"/>
                <c:pt idx="0">
                  <c:v>1.64</c:v>
                </c:pt>
                <c:pt idx="1">
                  <c:v>1.34</c:v>
                </c:pt>
                <c:pt idx="2">
                  <c:v>1.79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609344"/>
        <c:axId val="111610880"/>
      </c:barChart>
      <c:catAx>
        <c:axId val="111609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11610880"/>
        <c:crosses val="autoZero"/>
        <c:auto val="1"/>
        <c:lblAlgn val="ctr"/>
        <c:lblOffset val="100"/>
        <c:noMultiLvlLbl val="0"/>
      </c:catAx>
      <c:valAx>
        <c:axId val="111610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sensitivity (d')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1609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STM!$B$2</c:f>
              <c:strCache>
                <c:ptCount val="1"/>
                <c:pt idx="0">
                  <c:v>morph (post-postal)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STM!$B$8</c:f>
                <c:numCache>
                  <c:formatCode>General</c:formatCode>
                  <c:ptCount val="1"/>
                  <c:pt idx="0">
                    <c:v>0.11600000000000001</c:v>
                  </c:pt>
                </c:numCache>
              </c:numRef>
            </c:plus>
            <c:minus>
              <c:numRef>
                <c:f>STM!$B$8</c:f>
                <c:numCache>
                  <c:formatCode>General</c:formatCode>
                  <c:ptCount val="1"/>
                  <c:pt idx="0">
                    <c:v>0.11600000000000001</c:v>
                  </c:pt>
                </c:numCache>
              </c:numRef>
            </c:minus>
          </c:errBars>
          <c:cat>
            <c:strRef>
              <c:f>STM!$A$3:$A$5</c:f>
              <c:strCache>
                <c:ptCount val="3"/>
                <c:pt idx="0">
                  <c:v>dyslexic</c:v>
                </c:pt>
                <c:pt idx="1">
                  <c:v>RA</c:v>
                </c:pt>
                <c:pt idx="2">
                  <c:v>CA</c:v>
                </c:pt>
              </c:strCache>
            </c:strRef>
          </c:cat>
          <c:val>
            <c:numRef>
              <c:f>STM!$B$3:$B$5</c:f>
              <c:numCache>
                <c:formatCode>General</c:formatCode>
                <c:ptCount val="3"/>
                <c:pt idx="0">
                  <c:v>0.432</c:v>
                </c:pt>
                <c:pt idx="1">
                  <c:v>0.88</c:v>
                </c:pt>
                <c:pt idx="2">
                  <c:v>1.04</c:v>
                </c:pt>
              </c:numCache>
            </c:numRef>
          </c:val>
        </c:ser>
        <c:ser>
          <c:idx val="1"/>
          <c:order val="1"/>
          <c:tx>
            <c:strRef>
              <c:f>STM!$C$2</c:f>
              <c:strCache>
                <c:ptCount val="1"/>
                <c:pt idx="0">
                  <c:v>psuedo (met-metal)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STM!$C$8</c:f>
                <c:numCache>
                  <c:formatCode>General</c:formatCode>
                  <c:ptCount val="1"/>
                  <c:pt idx="0">
                    <c:v>0.151</c:v>
                  </c:pt>
                </c:numCache>
              </c:numRef>
            </c:plus>
            <c:minus>
              <c:numRef>
                <c:f>STM!$C$8</c:f>
                <c:numCache>
                  <c:formatCode>General</c:formatCode>
                  <c:ptCount val="1"/>
                  <c:pt idx="0">
                    <c:v>0.151</c:v>
                  </c:pt>
                </c:numCache>
              </c:numRef>
            </c:minus>
          </c:errBars>
          <c:cat>
            <c:strRef>
              <c:f>STM!$A$3:$A$5</c:f>
              <c:strCache>
                <c:ptCount val="3"/>
                <c:pt idx="0">
                  <c:v>dyslexic</c:v>
                </c:pt>
                <c:pt idx="1">
                  <c:v>RA</c:v>
                </c:pt>
                <c:pt idx="2">
                  <c:v>CA</c:v>
                </c:pt>
              </c:strCache>
            </c:strRef>
          </c:cat>
          <c:val>
            <c:numRef>
              <c:f>STM!$C$3:$C$5</c:f>
              <c:numCache>
                <c:formatCode>General</c:formatCode>
                <c:ptCount val="3"/>
                <c:pt idx="0">
                  <c:v>1.1599999999999999</c:v>
                </c:pt>
                <c:pt idx="1">
                  <c:v>0.97</c:v>
                </c:pt>
                <c:pt idx="2">
                  <c:v>1.44</c:v>
                </c:pt>
              </c:numCache>
            </c:numRef>
          </c:val>
        </c:ser>
        <c:ser>
          <c:idx val="2"/>
          <c:order val="2"/>
          <c:tx>
            <c:strRef>
              <c:f>STM!$D$2</c:f>
              <c:strCache>
                <c:ptCount val="1"/>
                <c:pt idx="0">
                  <c:v>semantic (all-everyone)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STM!$D$8</c:f>
                <c:numCache>
                  <c:formatCode>General</c:formatCode>
                  <c:ptCount val="1"/>
                  <c:pt idx="0">
                    <c:v>0.13700000000000001</c:v>
                  </c:pt>
                </c:numCache>
              </c:numRef>
            </c:plus>
            <c:minus>
              <c:numRef>
                <c:f>STM!$D$8</c:f>
                <c:numCache>
                  <c:formatCode>General</c:formatCode>
                  <c:ptCount val="1"/>
                  <c:pt idx="0">
                    <c:v>0.13700000000000001</c:v>
                  </c:pt>
                </c:numCache>
              </c:numRef>
            </c:minus>
          </c:errBars>
          <c:cat>
            <c:strRef>
              <c:f>STM!$A$3:$A$5</c:f>
              <c:strCache>
                <c:ptCount val="3"/>
                <c:pt idx="0">
                  <c:v>dyslexic</c:v>
                </c:pt>
                <c:pt idx="1">
                  <c:v>RA</c:v>
                </c:pt>
                <c:pt idx="2">
                  <c:v>CA</c:v>
                </c:pt>
              </c:strCache>
            </c:strRef>
          </c:cat>
          <c:val>
            <c:numRef>
              <c:f>STM!$D$3:$D$5</c:f>
              <c:numCache>
                <c:formatCode>General</c:formatCode>
                <c:ptCount val="3"/>
                <c:pt idx="0">
                  <c:v>1.26</c:v>
                </c:pt>
                <c:pt idx="1">
                  <c:v>1.25</c:v>
                </c:pt>
                <c:pt idx="2">
                  <c:v>1.38</c:v>
                </c:pt>
              </c:numCache>
            </c:numRef>
          </c:val>
        </c:ser>
        <c:ser>
          <c:idx val="3"/>
          <c:order val="3"/>
          <c:tx>
            <c:strRef>
              <c:f>STM!$E$2</c:f>
              <c:strCache>
                <c:ptCount val="1"/>
                <c:pt idx="0">
                  <c:v>unrelated (post-everyone)</c:v>
                </c:pt>
              </c:strCache>
            </c:strRef>
          </c:tx>
          <c:spPr>
            <a:solidFill>
              <a:srgbClr val="00009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STM!$E$8</c:f>
                <c:numCache>
                  <c:formatCode>General</c:formatCode>
                  <c:ptCount val="1"/>
                  <c:pt idx="0">
                    <c:v>0.128</c:v>
                  </c:pt>
                </c:numCache>
              </c:numRef>
            </c:plus>
            <c:minus>
              <c:numRef>
                <c:f>STM!$E$9</c:f>
                <c:numCache>
                  <c:formatCode>General</c:formatCode>
                  <c:ptCount val="1"/>
                  <c:pt idx="0">
                    <c:v>0.128</c:v>
                  </c:pt>
                </c:numCache>
              </c:numRef>
            </c:minus>
          </c:errBars>
          <c:cat>
            <c:strRef>
              <c:f>STM!$A$3:$A$5</c:f>
              <c:strCache>
                <c:ptCount val="3"/>
                <c:pt idx="0">
                  <c:v>dyslexic</c:v>
                </c:pt>
                <c:pt idx="1">
                  <c:v>RA</c:v>
                </c:pt>
                <c:pt idx="2">
                  <c:v>CA</c:v>
                </c:pt>
              </c:strCache>
            </c:strRef>
          </c:cat>
          <c:val>
            <c:numRef>
              <c:f>STM!$E$3:$E$5</c:f>
              <c:numCache>
                <c:formatCode>General</c:formatCode>
                <c:ptCount val="3"/>
                <c:pt idx="0">
                  <c:v>1.64</c:v>
                </c:pt>
                <c:pt idx="1">
                  <c:v>1.34</c:v>
                </c:pt>
                <c:pt idx="2">
                  <c:v>1.79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671168"/>
        <c:axId val="111672704"/>
      </c:barChart>
      <c:catAx>
        <c:axId val="111671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11672704"/>
        <c:crosses val="autoZero"/>
        <c:auto val="1"/>
        <c:lblAlgn val="ctr"/>
        <c:lblOffset val="100"/>
        <c:noMultiLvlLbl val="0"/>
      </c:catAx>
      <c:valAx>
        <c:axId val="111672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sensitivity (d')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1671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'Graphs for presentations'!$F$4</c:f>
              <c:strCache>
                <c:ptCount val="1"/>
                <c:pt idx="0">
                  <c:v>Pseudo-homophone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'From SPSS Z-scores'!$DN$5:$DN$7</c:f>
                <c:numCache>
                  <c:formatCode>General</c:formatCode>
                  <c:ptCount val="3"/>
                  <c:pt idx="0">
                    <c:v>0.11</c:v>
                  </c:pt>
                  <c:pt idx="1">
                    <c:v>0.1</c:v>
                  </c:pt>
                  <c:pt idx="2">
                    <c:v>0.09</c:v>
                  </c:pt>
                </c:numCache>
              </c:numRef>
            </c:plus>
            <c:minus>
              <c:numRef>
                <c:f>'From SPSS Z-scores'!$DN$5:$DN$7</c:f>
                <c:numCache>
                  <c:formatCode>General</c:formatCode>
                  <c:ptCount val="3"/>
                  <c:pt idx="0">
                    <c:v>0.11</c:v>
                  </c:pt>
                  <c:pt idx="1">
                    <c:v>0.1</c:v>
                  </c:pt>
                  <c:pt idx="2">
                    <c:v>0.09</c:v>
                  </c:pt>
                </c:numCache>
              </c:numRef>
            </c:minus>
          </c:errBars>
          <c:cat>
            <c:strRef>
              <c:f>'Graphs for presentations'!$D$5:$D$7</c:f>
              <c:strCache>
                <c:ptCount val="3"/>
                <c:pt idx="0">
                  <c:v>Dyslexic</c:v>
                </c:pt>
                <c:pt idx="1">
                  <c:v>RA</c:v>
                </c:pt>
                <c:pt idx="2">
                  <c:v>CA</c:v>
                </c:pt>
              </c:strCache>
            </c:strRef>
          </c:cat>
          <c:val>
            <c:numRef>
              <c:f>'Graphs for presentations'!$F$5:$F$7</c:f>
              <c:numCache>
                <c:formatCode>0.00</c:formatCode>
                <c:ptCount val="3"/>
                <c:pt idx="0">
                  <c:v>-0.33</c:v>
                </c:pt>
                <c:pt idx="1">
                  <c:v>-0.65</c:v>
                </c:pt>
                <c:pt idx="2">
                  <c:v>-1.05</c:v>
                </c:pt>
              </c:numCache>
            </c:numRef>
          </c:val>
        </c:ser>
        <c:ser>
          <c:idx val="0"/>
          <c:order val="1"/>
          <c:tx>
            <c:strRef>
              <c:f>'Graphs for presentations'!$E$4</c:f>
              <c:strCache>
                <c:ptCount val="1"/>
                <c:pt idx="0">
                  <c:v>Over-regularisation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'From SPSS Z-scores'!$DM$5:$DM$7</c:f>
                <c:numCache>
                  <c:formatCode>General</c:formatCode>
                  <c:ptCount val="3"/>
                  <c:pt idx="0">
                    <c:v>0.11</c:v>
                  </c:pt>
                  <c:pt idx="1">
                    <c:v>0.11</c:v>
                  </c:pt>
                  <c:pt idx="2">
                    <c:v>0.11</c:v>
                  </c:pt>
                </c:numCache>
              </c:numRef>
            </c:plus>
            <c:minus>
              <c:numRef>
                <c:f>'From SPSS Z-scores'!$DM$5:$DM$7</c:f>
                <c:numCache>
                  <c:formatCode>General</c:formatCode>
                  <c:ptCount val="3"/>
                  <c:pt idx="0">
                    <c:v>0.11</c:v>
                  </c:pt>
                  <c:pt idx="1">
                    <c:v>0.11</c:v>
                  </c:pt>
                  <c:pt idx="2">
                    <c:v>0.11</c:v>
                  </c:pt>
                </c:numCache>
              </c:numRef>
            </c:minus>
          </c:errBars>
          <c:cat>
            <c:strRef>
              <c:f>'Graphs for presentations'!$D$5:$D$7</c:f>
              <c:strCache>
                <c:ptCount val="3"/>
                <c:pt idx="0">
                  <c:v>Dyslexic</c:v>
                </c:pt>
                <c:pt idx="1">
                  <c:v>RA</c:v>
                </c:pt>
                <c:pt idx="2">
                  <c:v>CA</c:v>
                </c:pt>
              </c:strCache>
            </c:strRef>
          </c:cat>
          <c:val>
            <c:numRef>
              <c:f>'Graphs for presentations'!$E$5:$E$7</c:f>
              <c:numCache>
                <c:formatCode>0.00</c:formatCode>
                <c:ptCount val="3"/>
                <c:pt idx="0">
                  <c:v>-0.47</c:v>
                </c:pt>
                <c:pt idx="1">
                  <c:v>-0.23</c:v>
                </c:pt>
                <c:pt idx="2">
                  <c:v>-0.43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710976"/>
        <c:axId val="177712512"/>
      </c:barChart>
      <c:catAx>
        <c:axId val="177710976"/>
        <c:scaling>
          <c:orientation val="minMax"/>
        </c:scaling>
        <c:delete val="0"/>
        <c:axPos val="b"/>
        <c:majorTickMark val="out"/>
        <c:minorTickMark val="none"/>
        <c:tickLblPos val="high"/>
        <c:crossAx val="177712512"/>
        <c:crosses val="autoZero"/>
        <c:auto val="1"/>
        <c:lblAlgn val="ctr"/>
        <c:lblOffset val="100"/>
        <c:noMultiLvlLbl val="0"/>
      </c:catAx>
      <c:valAx>
        <c:axId val="177712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/>
                  <a:t>Z-score difference total duration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777109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'nonword spelling'!$C$1</c:f>
              <c:strCache>
                <c:ptCount val="1"/>
                <c:pt idx="0">
                  <c:v>% phonetically plausible</c:v>
                </c:pt>
              </c:strCache>
            </c:strRef>
          </c:tx>
          <c:spPr>
            <a:solidFill>
              <a:srgbClr val="C604A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errBars>
            <c:errBarType val="both"/>
            <c:errValType val="cust"/>
            <c:noEndCap val="0"/>
            <c:plus>
              <c:numRef>
                <c:f>'nonword spelling'!$E$2:$E$4</c:f>
                <c:numCache>
                  <c:formatCode>General</c:formatCode>
                  <c:ptCount val="3"/>
                  <c:pt idx="0">
                    <c:v>6.7945418130721862</c:v>
                  </c:pt>
                  <c:pt idx="1">
                    <c:v>6.9252060787081886</c:v>
                  </c:pt>
                  <c:pt idx="2">
                    <c:v>4.4099189652151196</c:v>
                  </c:pt>
                </c:numCache>
              </c:numRef>
            </c:plus>
            <c:minus>
              <c:numRef>
                <c:f>'nonword spelling'!$E$2:$E$4</c:f>
                <c:numCache>
                  <c:formatCode>General</c:formatCode>
                  <c:ptCount val="3"/>
                  <c:pt idx="0">
                    <c:v>6.7945418130721862</c:v>
                  </c:pt>
                  <c:pt idx="1">
                    <c:v>6.9252060787081886</c:v>
                  </c:pt>
                  <c:pt idx="2">
                    <c:v>4.4099189652151196</c:v>
                  </c:pt>
                </c:numCache>
              </c:numRef>
            </c:minus>
          </c:errBars>
          <c:cat>
            <c:strRef>
              <c:f>'nonword spelling'!$B$2:$B$4</c:f>
              <c:strCache>
                <c:ptCount val="3"/>
                <c:pt idx="0">
                  <c:v>dyslexic</c:v>
                </c:pt>
                <c:pt idx="1">
                  <c:v>dys-RA</c:v>
                </c:pt>
                <c:pt idx="2">
                  <c:v>dys-CA</c:v>
                </c:pt>
              </c:strCache>
            </c:strRef>
          </c:cat>
          <c:val>
            <c:numRef>
              <c:f>'nonword spelling'!$C$2:$C$4</c:f>
              <c:numCache>
                <c:formatCode>General</c:formatCode>
                <c:ptCount val="3"/>
                <c:pt idx="0">
                  <c:v>40</c:v>
                </c:pt>
                <c:pt idx="1">
                  <c:v>46.3</c:v>
                </c:pt>
                <c:pt idx="2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721856"/>
        <c:axId val="111723648"/>
      </c:barChart>
      <c:catAx>
        <c:axId val="111721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11723648"/>
        <c:crosses val="autoZero"/>
        <c:auto val="1"/>
        <c:lblAlgn val="ctr"/>
        <c:lblOffset val="100"/>
        <c:noMultiLvlLbl val="0"/>
      </c:catAx>
      <c:valAx>
        <c:axId val="111723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phonetically plausible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1721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'nonword spelling'!$C$12</c:f>
              <c:strCache>
                <c:ptCount val="1"/>
                <c:pt idx="0">
                  <c:v>control inflection (hax)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'nonword spelling'!$K$13:$K$15</c:f>
                <c:numCache>
                  <c:formatCode>General</c:formatCode>
                  <c:ptCount val="3"/>
                  <c:pt idx="0">
                    <c:v>4.9979081605771372</c:v>
                  </c:pt>
                  <c:pt idx="1">
                    <c:v>5.1612384926221404</c:v>
                  </c:pt>
                  <c:pt idx="2">
                    <c:v>3.5606012385810968</c:v>
                  </c:pt>
                </c:numCache>
              </c:numRef>
            </c:plus>
            <c:minus>
              <c:numRef>
                <c:f>'nonword spelling'!$K$13:$K$15</c:f>
                <c:numCache>
                  <c:formatCode>General</c:formatCode>
                  <c:ptCount val="3"/>
                  <c:pt idx="0">
                    <c:v>4.9979081605771372</c:v>
                  </c:pt>
                  <c:pt idx="1">
                    <c:v>5.1612384926221404</c:v>
                  </c:pt>
                  <c:pt idx="2">
                    <c:v>3.5606012385810968</c:v>
                  </c:pt>
                </c:numCache>
              </c:numRef>
            </c:minus>
          </c:errBars>
          <c:cat>
            <c:strRef>
              <c:f>'nonword spelling'!$B$13:$B$15</c:f>
              <c:strCache>
                <c:ptCount val="3"/>
                <c:pt idx="0">
                  <c:v>dyslexic</c:v>
                </c:pt>
                <c:pt idx="1">
                  <c:v>dys-RA</c:v>
                </c:pt>
                <c:pt idx="2">
                  <c:v>dys-CA</c:v>
                </c:pt>
              </c:strCache>
            </c:strRef>
          </c:cat>
          <c:val>
            <c:numRef>
              <c:f>'nonword spelling'!$C$13:$C$15</c:f>
              <c:numCache>
                <c:formatCode>General</c:formatCode>
                <c:ptCount val="3"/>
                <c:pt idx="0">
                  <c:v>47.6</c:v>
                </c:pt>
                <c:pt idx="1">
                  <c:v>43.2</c:v>
                </c:pt>
                <c:pt idx="2">
                  <c:v>46.3</c:v>
                </c:pt>
              </c:numCache>
            </c:numRef>
          </c:val>
        </c:ser>
        <c:ser>
          <c:idx val="1"/>
          <c:order val="1"/>
          <c:tx>
            <c:strRef>
              <c:f>'nonword spelling'!$D$12</c:f>
              <c:strCache>
                <c:ptCount val="1"/>
                <c:pt idx="0">
                  <c:v>complex inflection (dacks)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'nonword spelling'!$L$13:$L$15</c:f>
                <c:numCache>
                  <c:formatCode>General</c:formatCode>
                  <c:ptCount val="3"/>
                  <c:pt idx="0">
                    <c:v>3.5932673049900981</c:v>
                  </c:pt>
                  <c:pt idx="1">
                    <c:v>3.2339405744910881</c:v>
                  </c:pt>
                  <c:pt idx="2">
                    <c:v>3.6912655042171001</c:v>
                  </c:pt>
                </c:numCache>
              </c:numRef>
            </c:plus>
            <c:minus>
              <c:numRef>
                <c:f>'nonword spelling'!$L$13:$L$15</c:f>
                <c:numCache>
                  <c:formatCode>General</c:formatCode>
                  <c:ptCount val="3"/>
                  <c:pt idx="0">
                    <c:v>3.5932673049900981</c:v>
                  </c:pt>
                  <c:pt idx="1">
                    <c:v>3.2339405744910881</c:v>
                  </c:pt>
                  <c:pt idx="2">
                    <c:v>3.6912655042171001</c:v>
                  </c:pt>
                </c:numCache>
              </c:numRef>
            </c:minus>
          </c:errBars>
          <c:cat>
            <c:strRef>
              <c:f>'nonword spelling'!$B$13:$B$15</c:f>
              <c:strCache>
                <c:ptCount val="3"/>
                <c:pt idx="0">
                  <c:v>dyslexic</c:v>
                </c:pt>
                <c:pt idx="1">
                  <c:v>dys-RA</c:v>
                </c:pt>
                <c:pt idx="2">
                  <c:v>dys-CA</c:v>
                </c:pt>
              </c:strCache>
            </c:strRef>
          </c:cat>
          <c:val>
            <c:numRef>
              <c:f>'nonword spelling'!$D$13:$D$15</c:f>
              <c:numCache>
                <c:formatCode>General</c:formatCode>
                <c:ptCount val="3"/>
                <c:pt idx="0">
                  <c:v>57</c:v>
                </c:pt>
                <c:pt idx="1">
                  <c:v>58.7</c:v>
                </c:pt>
                <c:pt idx="2">
                  <c:v>79.900000000000006</c:v>
                </c:pt>
              </c:numCache>
            </c:numRef>
          </c:val>
        </c:ser>
        <c:ser>
          <c:idx val="2"/>
          <c:order val="2"/>
          <c:tx>
            <c:strRef>
              <c:f>'nonword spelling'!$E$12</c:f>
              <c:strCache>
                <c:ptCount val="1"/>
                <c:pt idx="0">
                  <c:v>control derivation (Poama)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'nonword spelling'!$M$13:$M$15</c:f>
                <c:numCache>
                  <c:formatCode>General</c:formatCode>
                  <c:ptCount val="3"/>
                  <c:pt idx="0">
                    <c:v>6.9578721451171912</c:v>
                  </c:pt>
                  <c:pt idx="1">
                    <c:v>6.2392186841191704</c:v>
                  </c:pt>
                  <c:pt idx="2">
                    <c:v>4.5079171644421239</c:v>
                  </c:pt>
                </c:numCache>
              </c:numRef>
            </c:plus>
            <c:minus>
              <c:numRef>
                <c:f>'nonword spelling'!$M$13:$M$15</c:f>
                <c:numCache>
                  <c:formatCode>General</c:formatCode>
                  <c:ptCount val="3"/>
                  <c:pt idx="0">
                    <c:v>6.9578721451171912</c:v>
                  </c:pt>
                  <c:pt idx="1">
                    <c:v>6.2392186841191704</c:v>
                  </c:pt>
                  <c:pt idx="2">
                    <c:v>4.5079171644421239</c:v>
                  </c:pt>
                </c:numCache>
              </c:numRef>
            </c:minus>
          </c:errBars>
          <c:cat>
            <c:strRef>
              <c:f>'nonword spelling'!$B$13:$B$15</c:f>
              <c:strCache>
                <c:ptCount val="3"/>
                <c:pt idx="0">
                  <c:v>dyslexic</c:v>
                </c:pt>
                <c:pt idx="1">
                  <c:v>dys-RA</c:v>
                </c:pt>
                <c:pt idx="2">
                  <c:v>dys-CA</c:v>
                </c:pt>
              </c:strCache>
            </c:strRef>
          </c:cat>
          <c:val>
            <c:numRef>
              <c:f>'nonword spelling'!$E$13:$E$15</c:f>
              <c:numCache>
                <c:formatCode>General</c:formatCode>
                <c:ptCount val="3"/>
                <c:pt idx="0">
                  <c:v>11.8</c:v>
                </c:pt>
                <c:pt idx="1">
                  <c:v>12.4</c:v>
                </c:pt>
                <c:pt idx="2">
                  <c:v>22.2</c:v>
                </c:pt>
              </c:numCache>
            </c:numRef>
          </c:val>
        </c:ser>
        <c:ser>
          <c:idx val="3"/>
          <c:order val="3"/>
          <c:tx>
            <c:strRef>
              <c:f>'nonword spelling'!$F$12</c:f>
              <c:strCache>
                <c:ptCount val="1"/>
                <c:pt idx="0">
                  <c:v>complex derivation (soamer)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'nonword spelling'!$N$13:$N$15</c:f>
                <c:numCache>
                  <c:formatCode>General</c:formatCode>
                  <c:ptCount val="3"/>
                  <c:pt idx="0">
                    <c:v>6.108554418483167</c:v>
                  </c:pt>
                  <c:pt idx="1">
                    <c:v>6.5985454146181803</c:v>
                  </c:pt>
                  <c:pt idx="2">
                    <c:v>7.545861340479207</c:v>
                  </c:pt>
                </c:numCache>
              </c:numRef>
            </c:plus>
            <c:minus>
              <c:numRef>
                <c:f>'nonword spelling'!$N$13:$N$15</c:f>
                <c:numCache>
                  <c:formatCode>General</c:formatCode>
                  <c:ptCount val="3"/>
                  <c:pt idx="0">
                    <c:v>6.108554418483167</c:v>
                  </c:pt>
                  <c:pt idx="1">
                    <c:v>6.5985454146181803</c:v>
                  </c:pt>
                  <c:pt idx="2">
                    <c:v>7.545861340479207</c:v>
                  </c:pt>
                </c:numCache>
              </c:numRef>
            </c:minus>
          </c:errBars>
          <c:cat>
            <c:strRef>
              <c:f>'nonword spelling'!$B$13:$B$15</c:f>
              <c:strCache>
                <c:ptCount val="3"/>
                <c:pt idx="0">
                  <c:v>dyslexic</c:v>
                </c:pt>
                <c:pt idx="1">
                  <c:v>dys-RA</c:v>
                </c:pt>
                <c:pt idx="2">
                  <c:v>dys-CA</c:v>
                </c:pt>
              </c:strCache>
            </c:strRef>
          </c:cat>
          <c:val>
            <c:numRef>
              <c:f>'nonword spelling'!$F$13:$F$15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18.100000000000001</c:v>
                </c:pt>
                <c:pt idx="2">
                  <c:v>54.3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285568"/>
        <c:axId val="112287104"/>
      </c:barChart>
      <c:catAx>
        <c:axId val="112285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12287104"/>
        <c:crosses val="autoZero"/>
        <c:auto val="1"/>
        <c:lblAlgn val="ctr"/>
        <c:lblOffset val="100"/>
        <c:noMultiLvlLbl val="0"/>
      </c:catAx>
      <c:valAx>
        <c:axId val="112287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use of suffix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285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B98AA-7462-478B-9460-36C3F753EE2F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CE49D-FD63-4346-A52F-83432190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95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F481A-439D-47F2-B76D-2C2B8846BCB6}" type="slidenum">
              <a:rPr lang="en-GB"/>
              <a:pPr/>
              <a:t>8</a:t>
            </a:fld>
            <a:endParaRPr lang="en-GB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English morphology is highly transparent.  In fact, in many of the circumstances where spelling-to-sound rules are unclear, knowledge of morphology can disambiguate the spelling.  For example, the past-tense morpheme is spelled &lt;ed&gt; in jumped, rolled and hunted, despite differing phonology.</a:t>
            </a:r>
          </a:p>
          <a:p>
            <a:endParaRPr lang="en-GB"/>
          </a:p>
          <a:p>
            <a:r>
              <a:rPr lang="en-GB"/>
              <a:t>English morphology is also highly productive in terms of meaning, offering vast potential for vocabulary development.  For example, once the child understands the meaning of rain, it’s not such a huge leap to understand rains, rained, rainy and rainwater.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CE49D-FD63-4346-A52F-83432190667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what the short-term memory probe task looked</a:t>
            </a:r>
            <a:r>
              <a:rPr lang="en-GB" baseline="0" dirty="0" smtClean="0"/>
              <a:t> like for participants</a:t>
            </a:r>
          </a:p>
          <a:p>
            <a:r>
              <a:rPr lang="en-GB" dirty="0" smtClean="0"/>
              <a:t>So participants were asked to remember a list of words, then they saw a probe word,</a:t>
            </a:r>
            <a:r>
              <a:rPr lang="en-GB" baseline="0" dirty="0" smtClean="0"/>
              <a:t> and then they had to respond (with a keyboard press) to say whether or not the probe word was on the list.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669F-717F-4F8B-9CCB-F228BCEC08A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2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the idea is to make people think</a:t>
            </a:r>
            <a:r>
              <a:rPr lang="en-GB" baseline="0" dirty="0" smtClean="0"/>
              <a:t> they have seen a word that they haven’t.</a:t>
            </a:r>
          </a:p>
          <a:p>
            <a:r>
              <a:rPr lang="en-GB" baseline="0" dirty="0" smtClean="0"/>
              <a:t>The list contains a short target lure word, which overlaps with the longer word that is probed.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manipulate the nature of the overlap between these words to see if those features influence rates of false alarms.</a:t>
            </a:r>
          </a:p>
          <a:p>
            <a:r>
              <a:rPr lang="en-GB" baseline="0" dirty="0" smtClean="0"/>
              <a:t>We expected words that share 	morphological overlap to be the most confusable – because they share orthographic, phonological, semantic and morphological features.</a:t>
            </a:r>
          </a:p>
          <a:p>
            <a:r>
              <a:rPr lang="en-GB" baseline="0" dirty="0" smtClean="0"/>
              <a:t>Those with 			pseudo-morphological overlap don’t share semantic or morphological features, but do share orthography and phonology.</a:t>
            </a:r>
          </a:p>
          <a:p>
            <a:r>
              <a:rPr lang="en-GB" baseline="0" dirty="0" smtClean="0"/>
              <a:t>Those with 			semantic overlap don’t share orthography or phonology, but do share semantics</a:t>
            </a:r>
          </a:p>
          <a:p>
            <a:r>
              <a:rPr lang="en-GB" baseline="0" dirty="0" smtClean="0"/>
              <a:t>Those that are 		unrelated have no overlap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669F-717F-4F8B-9CCB-F228BCEC08A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56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</a:t>
            </a:r>
            <a:r>
              <a:rPr lang="en-GB" baseline="0" dirty="0" smtClean="0"/>
              <a:t> dyslexia children, morphological and pseudo-morphological effects were significantly different from unrelated but semantic effect was not.</a:t>
            </a:r>
          </a:p>
          <a:p>
            <a:endParaRPr lang="en-GB" dirty="0" smtClean="0"/>
          </a:p>
          <a:p>
            <a:r>
              <a:rPr lang="en-GB" dirty="0" smtClean="0"/>
              <a:t>Dyslexic children differed from RA</a:t>
            </a:r>
            <a:r>
              <a:rPr lang="en-GB" baseline="0" dirty="0" smtClean="0"/>
              <a:t> and CA matches ONLY in the morphological overlap condition.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669F-717F-4F8B-9CCB-F228BCEC08A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709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</a:t>
            </a:r>
            <a:r>
              <a:rPr lang="en-GB" baseline="0" dirty="0" smtClean="0"/>
              <a:t> dyslexia children, morphological and pseudo-morphological effects were significantly different from unrelated but semantic effect was not.</a:t>
            </a:r>
          </a:p>
          <a:p>
            <a:endParaRPr lang="en-GB" dirty="0" smtClean="0"/>
          </a:p>
          <a:p>
            <a:r>
              <a:rPr lang="en-GB" dirty="0" smtClean="0"/>
              <a:t>Dyslexic children differed from RA</a:t>
            </a:r>
            <a:r>
              <a:rPr lang="en-GB" baseline="0" dirty="0" smtClean="0"/>
              <a:t> and CA matches ONLY in the morphological overlap condition.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669F-717F-4F8B-9CCB-F228BCEC08A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709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1F77-791F-4858-98B4-781FD9F6714D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97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1F77-791F-4858-98B4-781FD9F6714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91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5F134-7C5C-4742-8432-85A89ED3939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7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12" y="-25921"/>
            <a:ext cx="9180000" cy="69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4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355847"/>
            <a:ext cx="6807451" cy="105439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2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fld id="{CB1B93C1-40EC-4779-9653-B3DBD6010CD3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fld id="{BBCB06D5-68FA-4249-8209-C77A716F48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55847"/>
            <a:ext cx="6789345" cy="105439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1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21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B1B93C1-40EC-4779-9653-B3DBD6010CD3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BCB06D5-68FA-4249-8209-C77A716F4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49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1B93C1-40EC-4779-9653-B3DBD6010CD3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CB06D5-68FA-4249-8209-C77A716F4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27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35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DAEB305D-3984-49CD-9A75-F2B6DF92A962}" type="datetimeFigureOut">
              <a:rPr lang="en-US" smtClean="0"/>
              <a:pPr/>
              <a:t>6/6/2016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BC7AD1B-1C15-476F-8A52-B219854E8E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57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12" y="-32400"/>
            <a:ext cx="9180000" cy="69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4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Could morphological knowledge improve literacy in dyslexic children?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Professor Julia Carroll</a:t>
            </a:r>
          </a:p>
          <a:p>
            <a:r>
              <a:rPr lang="en-GB" dirty="0" smtClean="0"/>
              <a:t>Coventry 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Test understanding and production of morphologically complex words:</a:t>
            </a:r>
          </a:p>
          <a:p>
            <a:pPr lvl="1"/>
            <a:r>
              <a:rPr lang="en-GB" dirty="0" smtClean="0"/>
              <a:t>Here is one cat, here are two ______</a:t>
            </a:r>
          </a:p>
          <a:p>
            <a:pPr lvl="1"/>
            <a:r>
              <a:rPr lang="en-GB" dirty="0" smtClean="0"/>
              <a:t>Here is one </a:t>
            </a:r>
            <a:r>
              <a:rPr lang="en-GB" dirty="0" err="1" smtClean="0"/>
              <a:t>wug</a:t>
            </a:r>
            <a:r>
              <a:rPr lang="en-GB" dirty="0" smtClean="0"/>
              <a:t>, here are two _____</a:t>
            </a:r>
          </a:p>
          <a:p>
            <a:pPr lvl="1"/>
            <a:r>
              <a:rPr lang="en-GB" dirty="0" smtClean="0"/>
              <a:t>Today the dog jumps over the fence, yesterday he ________</a:t>
            </a:r>
          </a:p>
          <a:p>
            <a:pPr lvl="1"/>
            <a:r>
              <a:rPr lang="en-GB" dirty="0" smtClean="0"/>
              <a:t>The cat was the most </a:t>
            </a:r>
            <a:r>
              <a:rPr lang="en-GB" dirty="0" err="1" smtClean="0"/>
              <a:t>gringy</a:t>
            </a:r>
            <a:r>
              <a:rPr lang="en-GB" dirty="0" smtClean="0"/>
              <a:t>, it was the _________ cat.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Testing Morphological Awareness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9680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85800" y="1676400"/>
            <a:ext cx="6838528" cy="4848944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000" dirty="0" smtClean="0"/>
              <a:t>Q: This man’s job is to </a:t>
            </a:r>
            <a:r>
              <a:rPr lang="en-GB" sz="2000" dirty="0" err="1" smtClean="0"/>
              <a:t>zib</a:t>
            </a:r>
            <a:r>
              <a:rPr lang="en-GB" sz="2000" dirty="0" smtClean="0"/>
              <a:t>. What do you call someone whose job is to </a:t>
            </a:r>
            <a:r>
              <a:rPr lang="en-GB" sz="2000" dirty="0" err="1" smtClean="0"/>
              <a:t>zib</a:t>
            </a:r>
            <a:r>
              <a:rPr lang="en-GB" sz="2000" dirty="0" smtClean="0"/>
              <a:t>?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000" dirty="0" smtClean="0"/>
              <a:t>Prompt 1: This woman’s job is to bake. What do you call someone whose job is to bake? She is a .......?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000" dirty="0" smtClean="0"/>
              <a:t>Prompt 2: She is a baker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000" dirty="0" smtClean="0"/>
              <a:t>Prompt 3: When people do something as their job, we add a sound to end of the word – what sound do we add?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000" dirty="0" smtClean="0"/>
              <a:t>Prompt 4: This woman bakes. She is a bak</a:t>
            </a:r>
            <a:r>
              <a:rPr lang="en-GB" sz="2000" i="1" dirty="0" smtClean="0"/>
              <a:t>er</a:t>
            </a:r>
            <a:r>
              <a:rPr lang="en-GB" sz="2000" dirty="0" smtClean="0"/>
              <a:t> . What sound did we add?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000" dirty="0" smtClean="0"/>
              <a:t>Prompt 5: We add an ‘</a:t>
            </a:r>
            <a:r>
              <a:rPr lang="en-GB" sz="2000" dirty="0" err="1" smtClean="0"/>
              <a:t>er</a:t>
            </a:r>
            <a:r>
              <a:rPr lang="en-GB" sz="2000" dirty="0" smtClean="0"/>
              <a:t>’ sound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000" dirty="0" smtClean="0"/>
              <a:t>Prompt 6: ‘baker’ and ‘</a:t>
            </a:r>
            <a:r>
              <a:rPr lang="en-GB" sz="2000" dirty="0" err="1" smtClean="0"/>
              <a:t>zibber</a:t>
            </a:r>
            <a:r>
              <a:rPr lang="en-GB" sz="2000" dirty="0" smtClean="0"/>
              <a:t>’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924" y="404664"/>
            <a:ext cx="6760724" cy="914400"/>
          </a:xfrm>
        </p:spPr>
        <p:txBody>
          <a:bodyPr/>
          <a:lstStyle/>
          <a:p>
            <a:r>
              <a:rPr lang="en-GB" sz="3600" dirty="0" smtClean="0"/>
              <a:t>Dynamic Morphological Awareness</a:t>
            </a:r>
            <a:endParaRPr lang="en-GB" sz="3600" dirty="0"/>
          </a:p>
        </p:txBody>
      </p:sp>
      <p:pic>
        <p:nvPicPr>
          <p:cNvPr id="10" name="Picture 9" descr="25zib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2561" y="1628800"/>
            <a:ext cx="1259854" cy="206084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4012" y="4030683"/>
            <a:ext cx="1736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16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comparison of children with dyslexia and children with </a:t>
            </a:r>
            <a:r>
              <a:rPr lang="en-GB" dirty="0" smtClean="0">
                <a:solidFill>
                  <a:srgbClr val="990099"/>
                </a:solidFill>
              </a:rPr>
              <a:t>otitis media </a:t>
            </a:r>
            <a:r>
              <a:rPr lang="en-GB" dirty="0" smtClean="0"/>
              <a:t>(repeated ear infections)</a:t>
            </a:r>
          </a:p>
          <a:p>
            <a:pPr lvl="1"/>
            <a:r>
              <a:rPr lang="en-GB" dirty="0" smtClean="0"/>
              <a:t>Do they both show reading difficulties?</a:t>
            </a:r>
          </a:p>
          <a:p>
            <a:pPr lvl="1"/>
            <a:r>
              <a:rPr lang="en-GB" dirty="0" smtClean="0"/>
              <a:t>Do they both show phonological difficulties?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Could </a:t>
            </a:r>
            <a:r>
              <a:rPr lang="en-GB" dirty="0" smtClean="0">
                <a:solidFill>
                  <a:srgbClr val="990099"/>
                </a:solidFill>
              </a:rPr>
              <a:t>morphology</a:t>
            </a:r>
            <a:r>
              <a:rPr lang="en-GB" dirty="0" smtClean="0"/>
              <a:t> help either of these groups to progress?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Coventry and Warwick Morphology and Phonology Project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241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28" y="188641"/>
            <a:ext cx="8229600" cy="792088"/>
          </a:xfrm>
        </p:spPr>
        <p:txBody>
          <a:bodyPr/>
          <a:lstStyle/>
          <a:p>
            <a:r>
              <a:rPr lang="en-GB" dirty="0" smtClean="0"/>
              <a:t>The Sample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03247762"/>
              </p:ext>
            </p:extLst>
          </p:nvPr>
        </p:nvGraphicFramePr>
        <p:xfrm>
          <a:off x="539552" y="2348880"/>
          <a:ext cx="822959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272615"/>
                <a:gridCol w="1078699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Dyslexic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Dys</a:t>
                      </a:r>
                      <a:r>
                        <a:rPr lang="en-GB" dirty="0" smtClean="0"/>
                        <a:t>-CA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Dys</a:t>
                      </a:r>
                      <a:r>
                        <a:rPr lang="en-GB" dirty="0" smtClean="0"/>
                        <a:t>-RA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Otitis Media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OM-CA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OM-RA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Age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109.1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109.1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87.8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110.4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110.0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101.9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Word</a:t>
                      </a:r>
                      <a:r>
                        <a:rPr lang="en-GB" baseline="0" dirty="0" smtClean="0"/>
                        <a:t> r</a:t>
                      </a:r>
                      <a:r>
                        <a:rPr lang="en-GB" dirty="0" smtClean="0"/>
                        <a:t>eading age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86.9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127.7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88.6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109.7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125.5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110.7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Verbal IQ </a:t>
                      </a:r>
                    </a:p>
                    <a:p>
                      <a:r>
                        <a:rPr lang="en-GB" dirty="0" smtClean="0"/>
                        <a:t>(T-score)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38.7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46.8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47.7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41.5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46.4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46.0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Nonverbal IQ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r>
                        <a:rPr lang="en-GB" baseline="0" dirty="0" smtClean="0"/>
                        <a:t>(T-score)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45.4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54.4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52.1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45.2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52.4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49.0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459" y="1133795"/>
            <a:ext cx="89530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36 dyslexic/poor readers, matched to 36 CA and RA controls</a:t>
            </a:r>
          </a:p>
          <a:p>
            <a:r>
              <a:rPr lang="en-GB" sz="2000" dirty="0" smtClean="0"/>
              <a:t>29 children with a history of Otitis Media, matched to CA and RA controls</a:t>
            </a:r>
          </a:p>
          <a:p>
            <a:r>
              <a:rPr lang="en-GB" sz="2000" dirty="0" smtClean="0"/>
              <a:t>8-10 year old children</a:t>
            </a:r>
            <a:endParaRPr lang="en-GB" sz="2000" dirty="0"/>
          </a:p>
        </p:txBody>
      </p:sp>
      <p:sp>
        <p:nvSpPr>
          <p:cNvPr id="5" name="Oval 4"/>
          <p:cNvSpPr/>
          <p:nvPr/>
        </p:nvSpPr>
        <p:spPr>
          <a:xfrm>
            <a:off x="1691680" y="2996952"/>
            <a:ext cx="213112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220072" y="2996952"/>
            <a:ext cx="194421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691680" y="3645024"/>
            <a:ext cx="72579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067944" y="3645024"/>
            <a:ext cx="72579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220072" y="3645024"/>
            <a:ext cx="72579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596336" y="3645025"/>
            <a:ext cx="72579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urved Down Arrow 14"/>
          <p:cNvSpPr/>
          <p:nvPr/>
        </p:nvSpPr>
        <p:spPr>
          <a:xfrm>
            <a:off x="2048863" y="1910735"/>
            <a:ext cx="3536455" cy="5101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Literacy Measures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211873"/>
              </p:ext>
            </p:extLst>
          </p:nvPr>
        </p:nvGraphicFramePr>
        <p:xfrm>
          <a:off x="457200" y="1600200"/>
          <a:ext cx="7787207" cy="3383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12458"/>
                <a:gridCol w="1226115"/>
                <a:gridCol w="1128155"/>
                <a:gridCol w="1080120"/>
                <a:gridCol w="1015443"/>
                <a:gridCol w="1112458"/>
                <a:gridCol w="1112458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Dyslexic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Dys</a:t>
                      </a:r>
                      <a:r>
                        <a:rPr lang="en-GB" dirty="0" smtClean="0"/>
                        <a:t>-CA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Dys</a:t>
                      </a:r>
                      <a:r>
                        <a:rPr lang="en-GB" dirty="0" smtClean="0"/>
                        <a:t>-RA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Otitis Media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OM-CA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OM-RA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YARC accuracy</a:t>
                      </a:r>
                      <a:r>
                        <a:rPr lang="en-GB" baseline="0" dirty="0" smtClean="0"/>
                        <a:t> SS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88.0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110.0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105.8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100.5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109.0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107.8</a:t>
                      </a:r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Spelling SS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84.7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106.3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101.2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97.7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108.9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102.0</a:t>
                      </a:r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YARC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compre-hension</a:t>
                      </a:r>
                      <a:r>
                        <a:rPr lang="en-GB" baseline="0" dirty="0" smtClean="0"/>
                        <a:t> SS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97.0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108.9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106.8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99.5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107.2</a:t>
                      </a:r>
                      <a:endParaRPr lang="en-GB" dirty="0"/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106.9</a:t>
                      </a:r>
                    </a:p>
                  </a:txBody>
                  <a:tcPr marL="82973" marR="82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5085184"/>
            <a:ext cx="68080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The dyslexic children are particularly impaired on word level literacy</a:t>
            </a:r>
          </a:p>
          <a:p>
            <a:r>
              <a:rPr lang="en-GB" dirty="0" smtClean="0"/>
              <a:t>The two impaired groups have similar levels of reading comprehension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9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Static and Dynamic Phonological Awareness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6093296"/>
            <a:ext cx="47880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For dyslexic children: lower than CA but not RA controls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664997"/>
              </p:ext>
            </p:extLst>
          </p:nvPr>
        </p:nvGraphicFramePr>
        <p:xfrm>
          <a:off x="179512" y="1700808"/>
          <a:ext cx="38884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292046"/>
              </p:ext>
            </p:extLst>
          </p:nvPr>
        </p:nvGraphicFramePr>
        <p:xfrm>
          <a:off x="5004048" y="1556792"/>
          <a:ext cx="3942184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18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Static and Dynamic Morphological Awareness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6309040"/>
            <a:ext cx="42457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More impaired </a:t>
            </a:r>
            <a:r>
              <a:rPr lang="en-GB" dirty="0"/>
              <a:t>than CA but not RA </a:t>
            </a:r>
            <a:r>
              <a:rPr lang="en-GB" dirty="0" smtClean="0"/>
              <a:t>controls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147561"/>
              </p:ext>
            </p:extLst>
          </p:nvPr>
        </p:nvGraphicFramePr>
        <p:xfrm>
          <a:off x="4788024" y="1916832"/>
          <a:ext cx="40862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181377"/>
              </p:ext>
            </p:extLst>
          </p:nvPr>
        </p:nvGraphicFramePr>
        <p:xfrm>
          <a:off x="683568" y="1772816"/>
          <a:ext cx="41044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6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5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5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relation between phonology skill and morphological skill?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81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8151441" cy="4086193"/>
          </a:xfrm>
        </p:spPr>
        <p:txBody>
          <a:bodyPr/>
          <a:lstStyle/>
          <a:p>
            <a:endParaRPr lang="en-GB" dirty="0"/>
          </a:p>
          <a:p>
            <a:r>
              <a:rPr lang="en-GB" dirty="0" smtClean="0"/>
              <a:t>Recruit a varied, high risk sample at school entry</a:t>
            </a:r>
          </a:p>
          <a:p>
            <a:r>
              <a:rPr lang="en-GB" dirty="0" smtClean="0"/>
              <a:t>Including children with family risk of dyslexia and children with speech sound disorder</a:t>
            </a:r>
          </a:p>
          <a:p>
            <a:r>
              <a:rPr lang="en-GB" dirty="0" smtClean="0"/>
              <a:t>Contrast outcomes for children with different early profiles</a:t>
            </a:r>
          </a:p>
          <a:p>
            <a:pPr lvl="1"/>
            <a:r>
              <a:rPr lang="en-GB" dirty="0" smtClean="0"/>
              <a:t>Good vs. poor phonological processing</a:t>
            </a:r>
          </a:p>
          <a:p>
            <a:pPr lvl="1"/>
            <a:r>
              <a:rPr lang="en-GB" dirty="0" smtClean="0"/>
              <a:t>Good vs. poor language</a:t>
            </a:r>
          </a:p>
          <a:p>
            <a:pPr lvl="1"/>
            <a:r>
              <a:rPr lang="en-GB" dirty="0" smtClean="0"/>
              <a:t>NB correlation of 0.40 between two factors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Warwick Speech and Literacy Project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6093296"/>
            <a:ext cx="3747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Carroll, Mundy &amp;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unningham (2014).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Developmental Science, 17, 727-742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45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696744" cy="52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27584" y="508518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Children with low PP at T1 had significantly poorer PA at T3, F(1) = 5.2, p &lt;.05, irrespective of language group, F(1) = .27, p = .61. Interaction F(1) = .37, p = .55 </a:t>
            </a:r>
          </a:p>
          <a:p>
            <a:endParaRPr lang="en-GB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699792" y="6093296"/>
            <a:ext cx="3747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Cunningham &amp; Carroll (2015).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Applied </a:t>
            </a:r>
            <a:r>
              <a:rPr lang="en-US" dirty="0" smtClean="0">
                <a:solidFill>
                  <a:schemeClr val="bg1"/>
                </a:solidFill>
              </a:rPr>
              <a:t>Psycholinguistics 36, </a:t>
            </a:r>
            <a:r>
              <a:rPr lang="en-US" dirty="0">
                <a:solidFill>
                  <a:schemeClr val="bg1"/>
                </a:solidFill>
              </a:rPr>
              <a:t>509-</a:t>
            </a:r>
            <a:r>
              <a:rPr lang="en-US" dirty="0" smtClean="0">
                <a:solidFill>
                  <a:schemeClr val="bg1"/>
                </a:solidFill>
              </a:rPr>
              <a:t>531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morphology?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 morphological awareness a strength or a weakness in dyslexic children?</a:t>
            </a:r>
          </a:p>
          <a:p>
            <a:pPr lvl="1"/>
            <a:r>
              <a:rPr lang="en-GB" dirty="0" smtClean="0"/>
              <a:t>Are morphological difficulties associated with phonological difficulties?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 use of morphological strategies in literacy associated with literacy success?</a:t>
            </a:r>
          </a:p>
          <a:p>
            <a:pPr lvl="1"/>
            <a:r>
              <a:rPr lang="en-GB" dirty="0" smtClean="0"/>
              <a:t>Do other children with phonological difficulties use morphological strategies?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Are morphological approaches successful with dyslexic children?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975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245" y="620688"/>
            <a:ext cx="7560840" cy="526846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9512" y="5085184"/>
            <a:ext cx="72362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Children with poor PP at T1 had poorer morphological awareness at T3</a:t>
            </a:r>
            <a:endParaRPr lang="en-GB" dirty="0"/>
          </a:p>
          <a:p>
            <a:r>
              <a:rPr lang="en-GB" dirty="0" smtClean="0"/>
              <a:t>No effect of language group on morphological awareness at T3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6093296"/>
            <a:ext cx="3747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Cunningham &amp; Carroll (2015).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Applied </a:t>
            </a:r>
            <a:r>
              <a:rPr lang="en-US" dirty="0" smtClean="0">
                <a:solidFill>
                  <a:schemeClr val="bg1"/>
                </a:solidFill>
              </a:rPr>
              <a:t>Psycholinguistics 36, </a:t>
            </a:r>
            <a:r>
              <a:rPr lang="en-US" dirty="0">
                <a:solidFill>
                  <a:schemeClr val="bg1"/>
                </a:solidFill>
              </a:rPr>
              <a:t>509-</a:t>
            </a:r>
            <a:r>
              <a:rPr lang="en-US" dirty="0" smtClean="0">
                <a:solidFill>
                  <a:schemeClr val="bg1"/>
                </a:solidFill>
              </a:rPr>
              <a:t>531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shouldn’t assume that morphological awareness is unimpaired in dyslexia</a:t>
            </a:r>
          </a:p>
          <a:p>
            <a:endParaRPr lang="en-US" dirty="0"/>
          </a:p>
          <a:p>
            <a:r>
              <a:rPr lang="en-US" dirty="0" smtClean="0"/>
              <a:t>Children with dyslexia have morphological impairments similar to their phonological impairments</a:t>
            </a:r>
          </a:p>
          <a:p>
            <a:endParaRPr lang="en-US" dirty="0"/>
          </a:p>
          <a:p>
            <a:r>
              <a:rPr lang="en-US" dirty="0" smtClean="0"/>
              <a:t>Children with weaknesses in phonological processing tend to have weaker morphological awareness later in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99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morphology?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 morphological awareness a strength or a weakness in dyslexic children?</a:t>
            </a:r>
          </a:p>
          <a:p>
            <a:pPr lvl="1"/>
            <a:r>
              <a:rPr lang="en-GB" dirty="0" smtClean="0"/>
              <a:t>Are morphological difficulties associated with phonological difficulties?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990099"/>
                </a:solidFill>
              </a:rPr>
              <a:t>Do children with dyslexia use morphological strategies in reading and writing?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Are </a:t>
            </a:r>
            <a:r>
              <a:rPr lang="en-GB" dirty="0" smtClean="0"/>
              <a:t>morphological approaches successful with dyslexic children?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2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FF0000"/>
                </a:solidFill>
              </a:rPr>
              <a:t>Word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492500" y="2349500"/>
            <a:ext cx="2159000" cy="1150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4213" y="21336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Word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492500" y="2349500"/>
            <a:ext cx="2159000" cy="1150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4213" y="21336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Boat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492500" y="2349500"/>
            <a:ext cx="2159000" cy="1150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84213" y="21336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Sock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492500" y="2349500"/>
            <a:ext cx="2159000" cy="1150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684213" y="21336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Garden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492500" y="2349500"/>
            <a:ext cx="2159000" cy="1150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684213" y="21336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Hats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492500" y="2349500"/>
            <a:ext cx="2159000" cy="1150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684213" y="21336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Bee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492500" y="2349500"/>
            <a:ext cx="2159000" cy="1150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84213" y="21336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Pencil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3492500" y="2349500"/>
            <a:ext cx="2159000" cy="1150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684213" y="21336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Carpet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3492500" y="2349500"/>
            <a:ext cx="2159000" cy="1150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684213" y="21336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3418260" y="2179353"/>
            <a:ext cx="2159000" cy="1150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611560" y="201981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FF0000"/>
                </a:solidFill>
              </a:rPr>
              <a:t>Bees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3418260" y="2179353"/>
            <a:ext cx="2159000" cy="1150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251520" y="980728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4000" b="1" kern="0" dirty="0" smtClean="0">
                <a:solidFill>
                  <a:srgbClr val="660066"/>
                </a:solidFill>
              </a:rPr>
              <a:t>Short-term memory probe task</a:t>
            </a:r>
            <a:endParaRPr lang="en-GB" sz="4000" b="1" kern="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animBg="1"/>
      <p:bldP spid="6155" grpId="0" autoUpdateAnimBg="0"/>
      <p:bldP spid="6156" grpId="0" animBg="1"/>
      <p:bldP spid="6157" grpId="0" autoUpdateAnimBg="0"/>
      <p:bldP spid="6158" grpId="0" animBg="1"/>
      <p:bldP spid="6159" grpId="0" autoUpdateAnimBg="0"/>
      <p:bldP spid="6160" grpId="0" animBg="1"/>
      <p:bldP spid="6161" grpId="0" autoUpdateAnimBg="0"/>
      <p:bldP spid="6162" grpId="0" animBg="1"/>
      <p:bldP spid="6163" grpId="0" autoUpdateAnimBg="0"/>
      <p:bldP spid="6164" grpId="0" animBg="1"/>
      <p:bldP spid="6165" grpId="0" autoUpdateAnimBg="0"/>
      <p:bldP spid="6166" grpId="0" animBg="1"/>
      <p:bldP spid="6167" grpId="0" autoUpdateAnimBg="0"/>
      <p:bldP spid="6168" grpId="0" animBg="1"/>
      <p:bldP spid="6169" grpId="0" autoUpdateAnimBg="0"/>
      <p:bldP spid="24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99661"/>
              </p:ext>
            </p:extLst>
          </p:nvPr>
        </p:nvGraphicFramePr>
        <p:xfrm>
          <a:off x="611559" y="1484784"/>
          <a:ext cx="6984777" cy="2797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618"/>
                <a:gridCol w="1037782"/>
                <a:gridCol w="1442995"/>
                <a:gridCol w="432048"/>
                <a:gridCol w="792088"/>
                <a:gridCol w="498246"/>
              </a:tblGrid>
              <a:tr h="524177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r>
                        <a:rPr lang="en-GB" sz="2000" u="none" strike="noStrike" dirty="0" smtClean="0">
                          <a:effectLst/>
                        </a:rPr>
                        <a:t>Overlap condition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Target lure</a:t>
                      </a:r>
                      <a:endParaRPr lang="en-GB" sz="2000" b="0" i="0" u="none" strike="noStrike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Probe</a:t>
                      </a:r>
                      <a:endParaRPr lang="en-GB" sz="20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O&amp;P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5241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Morphological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Post</a:t>
                      </a:r>
                      <a:endParaRPr lang="en-GB" sz="20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1" u="sng" strike="noStrike" dirty="0">
                          <a:effectLst/>
                        </a:rPr>
                        <a:t>Post</a:t>
                      </a:r>
                      <a:r>
                        <a:rPr lang="en-GB" sz="2000" u="none" strike="noStrike" dirty="0">
                          <a:effectLst/>
                        </a:rPr>
                        <a:t>al</a:t>
                      </a:r>
                      <a:endParaRPr lang="en-GB" sz="20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0" i="0" u="none" strike="noStrike" dirty="0" smtClean="0">
                          <a:solidFill>
                            <a:srgbClr val="292934"/>
                          </a:solidFill>
                          <a:effectLst/>
                          <a:latin typeface="Arial"/>
                        </a:rPr>
                        <a:t>X </a:t>
                      </a:r>
                      <a:endParaRPr lang="en-GB" sz="20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0" i="0" u="none" strike="noStrike" dirty="0" smtClean="0">
                          <a:solidFill>
                            <a:srgbClr val="292934"/>
                          </a:solidFill>
                          <a:effectLst/>
                          <a:latin typeface="Arial"/>
                        </a:rPr>
                        <a:t>X </a:t>
                      </a:r>
                      <a:endParaRPr lang="en-GB" sz="20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0" i="0" u="none" strike="noStrike" dirty="0" smtClean="0">
                          <a:solidFill>
                            <a:srgbClr val="292934"/>
                          </a:solidFill>
                          <a:effectLst/>
                          <a:latin typeface="Arial"/>
                        </a:rPr>
                        <a:t>X</a:t>
                      </a:r>
                      <a:endParaRPr lang="en-GB" sz="20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5241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Pseudo-morphological</a:t>
                      </a:r>
                      <a:endParaRPr lang="en-GB" sz="2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Met</a:t>
                      </a:r>
                      <a:endParaRPr lang="en-GB" sz="2000" b="0" i="0" u="none" strike="noStrike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1" u="sng" strike="noStrike" dirty="0">
                          <a:effectLst/>
                        </a:rPr>
                        <a:t>Met</a:t>
                      </a:r>
                      <a:r>
                        <a:rPr lang="en-GB" sz="2000" u="none" strike="noStrike" dirty="0">
                          <a:effectLst/>
                        </a:rPr>
                        <a:t>al</a:t>
                      </a:r>
                      <a:endParaRPr lang="en-GB" sz="20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20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0" i="0" u="none" strike="noStrike" dirty="0" smtClean="0">
                          <a:solidFill>
                            <a:srgbClr val="292934"/>
                          </a:solidFill>
                          <a:effectLst/>
                          <a:latin typeface="Arial"/>
                        </a:rPr>
                        <a:t>X</a:t>
                      </a:r>
                      <a:endParaRPr lang="en-GB" sz="20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20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5241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Semantic</a:t>
                      </a:r>
                      <a:endParaRPr lang="en-GB" sz="2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All</a:t>
                      </a:r>
                      <a:endParaRPr lang="en-GB" sz="2000" b="0" i="0" u="none" strike="noStrike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Everyone</a:t>
                      </a:r>
                      <a:endParaRPr lang="en-GB" sz="20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20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20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0" i="0" u="none" strike="noStrike" dirty="0" smtClean="0">
                          <a:solidFill>
                            <a:srgbClr val="292934"/>
                          </a:solidFill>
                          <a:effectLst/>
                          <a:latin typeface="Arial"/>
                        </a:rPr>
                        <a:t>X</a:t>
                      </a:r>
                      <a:endParaRPr lang="en-GB" sz="20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5241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Unrelated</a:t>
                      </a:r>
                      <a:endParaRPr lang="en-GB" sz="2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>
                          <a:effectLst/>
                        </a:rPr>
                        <a:t> 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Little</a:t>
                      </a:r>
                      <a:endParaRPr lang="en-GB" sz="20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20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20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2000" b="0" i="0" u="none" strike="noStrike" dirty="0">
                        <a:solidFill>
                          <a:srgbClr val="292934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Design</a:t>
            </a:r>
            <a:endParaRPr lang="en-GB" b="1" dirty="0"/>
          </a:p>
        </p:txBody>
      </p:sp>
      <p:sp>
        <p:nvSpPr>
          <p:cNvPr id="3" name="Down Arrow 2"/>
          <p:cNvSpPr/>
          <p:nvPr/>
        </p:nvSpPr>
        <p:spPr>
          <a:xfrm>
            <a:off x="8028384" y="2276872"/>
            <a:ext cx="936104" cy="1884402"/>
          </a:xfrm>
          <a:prstGeom prst="downArrow">
            <a:avLst/>
          </a:prstGeom>
          <a:gradFill>
            <a:gsLst>
              <a:gs pos="0">
                <a:schemeClr val="tx2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668344" y="1628801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More confusable</a:t>
            </a:r>
            <a:endParaRPr lang="en-GB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430529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Less Confusable</a:t>
            </a:r>
            <a:endParaRPr lang="en-GB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126876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Hypothesis:</a:t>
            </a:r>
            <a:endParaRPr lang="en-GB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869160"/>
            <a:ext cx="56166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Are the different groups sensitive to shared morphology, beyond shared phonology?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55847"/>
            <a:ext cx="4464497" cy="840905"/>
          </a:xfrm>
        </p:spPr>
        <p:txBody>
          <a:bodyPr/>
          <a:lstStyle/>
          <a:p>
            <a:r>
              <a:rPr lang="en-GB" b="1" dirty="0" smtClean="0"/>
              <a:t>Short Term Memory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502251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Overlap </a:t>
            </a:r>
            <a:r>
              <a:rPr lang="en-GB" i="1" dirty="0" smtClean="0"/>
              <a:t>p </a:t>
            </a:r>
            <a:r>
              <a:rPr lang="en-GB" dirty="0" smtClean="0"/>
              <a:t>= 0.013</a:t>
            </a:r>
          </a:p>
          <a:p>
            <a:r>
              <a:rPr lang="en-GB" dirty="0" smtClean="0"/>
              <a:t>Group </a:t>
            </a:r>
            <a:r>
              <a:rPr lang="en-GB" i="1" dirty="0" smtClean="0"/>
              <a:t>p </a:t>
            </a:r>
            <a:r>
              <a:rPr lang="en-GB" dirty="0"/>
              <a:t>=</a:t>
            </a:r>
            <a:r>
              <a:rPr lang="en-GB" dirty="0" smtClean="0"/>
              <a:t> 0.047</a:t>
            </a:r>
          </a:p>
          <a:p>
            <a:r>
              <a:rPr lang="en-GB" dirty="0" smtClean="0"/>
              <a:t>Interaction </a:t>
            </a:r>
            <a:r>
              <a:rPr lang="en-GB" i="1" dirty="0" smtClean="0"/>
              <a:t>p</a:t>
            </a:r>
            <a:r>
              <a:rPr lang="en-GB" dirty="0" smtClean="0"/>
              <a:t> &lt; 0.001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1268760"/>
            <a:ext cx="273630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Younger children treat the pseudo-morphemes like morphemes, dyslexic and CA children don’t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623161"/>
              </p:ext>
            </p:extLst>
          </p:nvPr>
        </p:nvGraphicFramePr>
        <p:xfrm>
          <a:off x="0" y="1700808"/>
          <a:ext cx="84249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15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55847"/>
            <a:ext cx="4464497" cy="840905"/>
          </a:xfrm>
        </p:spPr>
        <p:txBody>
          <a:bodyPr/>
          <a:lstStyle/>
          <a:p>
            <a:r>
              <a:rPr lang="en-GB" b="1" dirty="0" smtClean="0"/>
              <a:t>Short Term Memory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502251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Overlap </a:t>
            </a:r>
            <a:r>
              <a:rPr lang="en-GB" i="1" dirty="0" smtClean="0"/>
              <a:t>p </a:t>
            </a:r>
            <a:r>
              <a:rPr lang="en-GB" dirty="0" smtClean="0"/>
              <a:t>= 0.013</a:t>
            </a:r>
          </a:p>
          <a:p>
            <a:r>
              <a:rPr lang="en-GB" dirty="0" smtClean="0"/>
              <a:t>Group </a:t>
            </a:r>
            <a:r>
              <a:rPr lang="en-GB" i="1" dirty="0" smtClean="0"/>
              <a:t>p </a:t>
            </a:r>
            <a:r>
              <a:rPr lang="en-GB" dirty="0"/>
              <a:t>=</a:t>
            </a:r>
            <a:r>
              <a:rPr lang="en-GB" dirty="0" smtClean="0"/>
              <a:t> 0.047</a:t>
            </a:r>
          </a:p>
          <a:p>
            <a:r>
              <a:rPr lang="en-GB" dirty="0" smtClean="0"/>
              <a:t>Interaction </a:t>
            </a:r>
            <a:r>
              <a:rPr lang="en-GB" i="1" dirty="0" smtClean="0"/>
              <a:t>p</a:t>
            </a:r>
            <a:r>
              <a:rPr lang="en-GB" dirty="0" smtClean="0"/>
              <a:t> &lt; 0.001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1268760"/>
            <a:ext cx="273630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Dyslexic children find the morphemic overlap VERY confusing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50651"/>
              </p:ext>
            </p:extLst>
          </p:nvPr>
        </p:nvGraphicFramePr>
        <p:xfrm>
          <a:off x="251520" y="1628800"/>
          <a:ext cx="820891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17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develop sensitivity to true morphemes slowly over time</a:t>
            </a:r>
          </a:p>
          <a:p>
            <a:r>
              <a:rPr lang="en-US" dirty="0" smtClean="0"/>
              <a:t>Dyslexic children are sensitive to the difference between true morphemes and pseudo-morphemes</a:t>
            </a:r>
          </a:p>
          <a:p>
            <a:r>
              <a:rPr lang="en-US" dirty="0" smtClean="0"/>
              <a:t>However, they also find the true morphemes very confusing in memory!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Memory Probe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1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morphology?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 morphological awareness a strength or a weakness in dyslexic children?</a:t>
            </a:r>
          </a:p>
          <a:p>
            <a:pPr lvl="1"/>
            <a:r>
              <a:rPr lang="en-GB" dirty="0" smtClean="0"/>
              <a:t>Are morphological difficulties associated with phonological difficulties?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990099"/>
                </a:solidFill>
              </a:rPr>
              <a:t>Do children with dyslexia use morphological strategies in reading and writing?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Are </a:t>
            </a:r>
            <a:r>
              <a:rPr lang="en-GB" dirty="0" smtClean="0"/>
              <a:t>morphological approaches successful with dyslexic children?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254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12776"/>
            <a:ext cx="8407893" cy="4407408"/>
          </a:xfrm>
        </p:spPr>
        <p:txBody>
          <a:bodyPr/>
          <a:lstStyle/>
          <a:p>
            <a:r>
              <a:rPr lang="en-US" dirty="0" smtClean="0"/>
              <a:t>Eye tracking methodology</a:t>
            </a:r>
            <a:endParaRPr lang="en-US" dirty="0" smtClean="0"/>
          </a:p>
          <a:p>
            <a:pPr lvl="1"/>
            <a:r>
              <a:rPr lang="en-US" dirty="0" smtClean="0"/>
              <a:t>Measure how long participants look at different types of errors</a:t>
            </a:r>
            <a:endParaRPr lang="en-US" dirty="0"/>
          </a:p>
          <a:p>
            <a:r>
              <a:rPr lang="en-US" dirty="0" err="1" smtClean="0"/>
              <a:t>Pseudohomophones</a:t>
            </a:r>
            <a:r>
              <a:rPr lang="en-US" dirty="0" smtClean="0"/>
              <a:t> (sound right, look wrong)</a:t>
            </a:r>
          </a:p>
          <a:p>
            <a:r>
              <a:rPr lang="en-GB" i="1" dirty="0">
                <a:solidFill>
                  <a:schemeClr val="accent1"/>
                </a:solidFill>
              </a:rPr>
              <a:t>The village shop will have [</a:t>
            </a:r>
            <a:r>
              <a:rPr lang="en-GB" b="1" i="1" u="sng" dirty="0" err="1">
                <a:solidFill>
                  <a:schemeClr val="accent1"/>
                </a:solidFill>
              </a:rPr>
              <a:t>clozed</a:t>
            </a:r>
            <a:r>
              <a:rPr lang="en-GB" b="1" i="1" u="sng" dirty="0">
                <a:solidFill>
                  <a:schemeClr val="accent1"/>
                </a:solidFill>
              </a:rPr>
              <a:t>/closed</a:t>
            </a:r>
            <a:r>
              <a:rPr lang="en-GB" i="1" dirty="0">
                <a:solidFill>
                  <a:schemeClr val="accent1"/>
                </a:solidFill>
              </a:rPr>
              <a:t>] by tea time</a:t>
            </a:r>
            <a:r>
              <a:rPr lang="en-GB" i="1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chemeClr val="accent1"/>
                </a:solidFill>
              </a:rPr>
              <a:t>(not too disruptive if you sound most words out)</a:t>
            </a:r>
            <a:endParaRPr lang="en-US" dirty="0"/>
          </a:p>
          <a:p>
            <a:r>
              <a:rPr lang="en-US" dirty="0" err="1" smtClean="0"/>
              <a:t>Overregularisations</a:t>
            </a:r>
            <a:r>
              <a:rPr lang="en-US" dirty="0" smtClean="0"/>
              <a:t> (contain existing morphemes)</a:t>
            </a:r>
          </a:p>
          <a:p>
            <a:r>
              <a:rPr lang="en-GB" i="1" dirty="0">
                <a:solidFill>
                  <a:schemeClr val="accent2"/>
                </a:solidFill>
              </a:rPr>
              <a:t>Sophie will not have [</a:t>
            </a:r>
            <a:r>
              <a:rPr lang="en-GB" b="1" i="1" u="sng" dirty="0" err="1">
                <a:solidFill>
                  <a:schemeClr val="accent2"/>
                </a:solidFill>
              </a:rPr>
              <a:t>eated</a:t>
            </a:r>
            <a:r>
              <a:rPr lang="en-GB" b="1" i="1" u="sng" dirty="0">
                <a:solidFill>
                  <a:schemeClr val="accent2"/>
                </a:solidFill>
              </a:rPr>
              <a:t>/eaten</a:t>
            </a:r>
            <a:r>
              <a:rPr lang="en-GB" i="1" dirty="0">
                <a:solidFill>
                  <a:schemeClr val="accent2"/>
                </a:solidFill>
              </a:rPr>
              <a:t>] all of her dinner</a:t>
            </a:r>
            <a:r>
              <a:rPr lang="en-GB" i="1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chemeClr val="accent2"/>
                </a:solidFill>
              </a:rPr>
              <a:t>(not too disruptive if you decompose into morphemes)</a:t>
            </a:r>
            <a:endParaRPr lang="en-GB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Reading Sentences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925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Morpheme = smallest meaningful unit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dirty="0" smtClean="0"/>
              <a:t>Inflectional morphemes: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dirty="0" smtClean="0"/>
              <a:t> </a:t>
            </a:r>
            <a:r>
              <a:rPr lang="en-GB" dirty="0"/>
              <a:t>[DOG][S]   = 2 morphemes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2000" dirty="0"/>
              <a:t>noun root	plural suffix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GB" dirty="0" smtClean="0"/>
              <a:t>Derivational morphemes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GB" dirty="0" smtClean="0"/>
              <a:t>[inter] [</a:t>
            </a:r>
            <a:r>
              <a:rPr lang="en-GB" dirty="0" err="1" smtClean="0"/>
              <a:t>rupt</a:t>
            </a:r>
            <a:r>
              <a:rPr lang="en-GB" dirty="0" smtClean="0"/>
              <a:t>]</a:t>
            </a:r>
          </a:p>
          <a:p>
            <a:pPr marL="400050" lvl="1" indent="0">
              <a:lnSpc>
                <a:spcPct val="90000"/>
              </a:lnSpc>
              <a:buNone/>
            </a:pPr>
            <a:endParaRPr lang="en-GB" dirty="0"/>
          </a:p>
          <a:p>
            <a:pPr marL="400050" lvl="1" indent="0">
              <a:lnSpc>
                <a:spcPct val="90000"/>
              </a:lnSpc>
              <a:buNone/>
            </a:pPr>
            <a:r>
              <a:rPr lang="en-GB" sz="2000" dirty="0" smtClean="0"/>
              <a:t>Prefix 		root</a:t>
            </a:r>
            <a:endParaRPr lang="en-GB" sz="2000" dirty="0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90099"/>
                </a:solidFill>
              </a:rPr>
              <a:t>Morphology</a:t>
            </a:r>
          </a:p>
        </p:txBody>
      </p:sp>
      <p:sp>
        <p:nvSpPr>
          <p:cNvPr id="156676" name="Line 4"/>
          <p:cNvSpPr>
            <a:spLocks noChangeShapeType="1"/>
          </p:cNvSpPr>
          <p:nvPr/>
        </p:nvSpPr>
        <p:spPr bwMode="auto">
          <a:xfrm flipV="1">
            <a:off x="1182539" y="2883645"/>
            <a:ext cx="287338" cy="5562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677" name="Line 5"/>
          <p:cNvSpPr>
            <a:spLocks noChangeShapeType="1"/>
          </p:cNvSpPr>
          <p:nvPr/>
        </p:nvSpPr>
        <p:spPr bwMode="auto">
          <a:xfrm flipH="1" flipV="1">
            <a:off x="1973359" y="2937482"/>
            <a:ext cx="719286" cy="36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146540" y="4410085"/>
            <a:ext cx="239282" cy="564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182539" y="4410085"/>
            <a:ext cx="143669" cy="51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351598"/>
      </p:ext>
    </p:extLst>
  </p:cSld>
  <p:clrMapOvr>
    <a:masterClrMapping/>
  </p:clrMapOvr>
  <p:transition advTm="3203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81538923"/>
              </p:ext>
            </p:extLst>
          </p:nvPr>
        </p:nvGraphicFramePr>
        <p:xfrm>
          <a:off x="3563888" y="1700808"/>
          <a:ext cx="51845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791080"/>
            <a:ext cx="2880320" cy="4086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 smtClean="0"/>
              <a:t>Multiple measures used – total duration here</a:t>
            </a:r>
            <a:endParaRPr lang="en-GB" sz="2200" dirty="0" smtClean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>Dyslexic group </a:t>
            </a:r>
            <a:r>
              <a:rPr lang="en-GB" sz="2200" b="1" dirty="0" smtClean="0"/>
              <a:t>less</a:t>
            </a:r>
            <a:r>
              <a:rPr lang="en-GB" sz="2200" dirty="0" smtClean="0"/>
              <a:t> disrupted by pseudo-homophones</a:t>
            </a:r>
          </a:p>
          <a:p>
            <a:pPr marL="0" indent="0">
              <a:buNone/>
            </a:pPr>
            <a:r>
              <a:rPr lang="en-GB" sz="2200" b="1" dirty="0"/>
              <a:t>Dyslexics rely more on </a:t>
            </a:r>
            <a:r>
              <a:rPr lang="en-GB" sz="2200" b="1" dirty="0" smtClean="0"/>
              <a:t>sounding out</a:t>
            </a:r>
            <a:endParaRPr lang="en-GB" sz="2200" b="1" dirty="0"/>
          </a:p>
          <a:p>
            <a:pPr marL="0" indent="0">
              <a:buNone/>
            </a:pPr>
            <a:r>
              <a:rPr lang="en-GB" sz="2200" dirty="0" smtClean="0"/>
              <a:t>No differences on over-regularisations</a:t>
            </a:r>
            <a:endParaRPr lang="en-GB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Eye Tracking results</a:t>
            </a:r>
            <a:endParaRPr lang="en-GB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372200" y="47251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32040" y="3789040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932040" y="5013176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69217" y="508188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*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31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199" y="1719072"/>
            <a:ext cx="8293693" cy="40493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Prior work looked at </a:t>
            </a:r>
            <a:r>
              <a:rPr lang="en-GB" sz="2400" u="sng" dirty="0" smtClean="0"/>
              <a:t>awareness</a:t>
            </a:r>
            <a:r>
              <a:rPr lang="en-GB" sz="2400" dirty="0" smtClean="0"/>
              <a:t> of morphology. But to what extent do children </a:t>
            </a:r>
            <a:r>
              <a:rPr lang="en-GB" sz="2400" u="sng" dirty="0" smtClean="0"/>
              <a:t>use</a:t>
            </a:r>
            <a:r>
              <a:rPr lang="en-GB" sz="2400" dirty="0" smtClean="0"/>
              <a:t> morphological clues when writing?</a:t>
            </a:r>
          </a:p>
          <a:p>
            <a:pPr lvl="1"/>
            <a:r>
              <a:rPr lang="en-GB" sz="2000" dirty="0" smtClean="0"/>
              <a:t>Compare words matched on phonological structure</a:t>
            </a:r>
          </a:p>
          <a:p>
            <a:pPr lvl="1"/>
            <a:r>
              <a:rPr lang="en-GB" sz="2000" dirty="0" smtClean="0"/>
              <a:t>Sentence context gave clues as to morphological structure and therefore spelling: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dk1"/>
                </a:solidFill>
              </a:rPr>
              <a:t>Control:</a:t>
            </a:r>
          </a:p>
          <a:p>
            <a:r>
              <a:rPr lang="en-GB" sz="2000" i="1" dirty="0" smtClean="0">
                <a:solidFill>
                  <a:schemeClr val="dk1"/>
                </a:solidFill>
              </a:rPr>
              <a:t>The two girls ____(</a:t>
            </a:r>
            <a:r>
              <a:rPr lang="en-GB" sz="2000" i="1" dirty="0" err="1" smtClean="0">
                <a:solidFill>
                  <a:schemeClr val="dk1"/>
                </a:solidFill>
              </a:rPr>
              <a:t>hax</a:t>
            </a:r>
            <a:r>
              <a:rPr lang="en-GB" sz="2000" i="1" dirty="0" smtClean="0">
                <a:solidFill>
                  <a:schemeClr val="dk1"/>
                </a:solidFill>
              </a:rPr>
              <a:t>) in the park.</a:t>
            </a:r>
            <a:endParaRPr lang="en-GB" sz="2000" i="1" dirty="0">
              <a:solidFill>
                <a:schemeClr val="dk1"/>
              </a:solidFill>
            </a:endParaRPr>
          </a:p>
          <a:p>
            <a:r>
              <a:rPr lang="en-GB" sz="2000" i="1" dirty="0">
                <a:solidFill>
                  <a:schemeClr val="dk1"/>
                </a:solidFill>
              </a:rPr>
              <a:t>She called her pet rat ____________(</a:t>
            </a:r>
            <a:r>
              <a:rPr lang="en-GB" sz="2000" i="1" dirty="0" err="1">
                <a:solidFill>
                  <a:schemeClr val="dk1"/>
                </a:solidFill>
              </a:rPr>
              <a:t>Poama</a:t>
            </a:r>
            <a:r>
              <a:rPr lang="en-GB" sz="2000" i="1" dirty="0">
                <a:solidFill>
                  <a:schemeClr val="dk1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dk1"/>
                </a:solidFill>
              </a:rPr>
              <a:t>Morphological </a:t>
            </a:r>
          </a:p>
          <a:p>
            <a:r>
              <a:rPr lang="en-GB" sz="2000" i="1" dirty="0" smtClean="0">
                <a:solidFill>
                  <a:schemeClr val="dk1"/>
                </a:solidFill>
              </a:rPr>
              <a:t>The </a:t>
            </a:r>
            <a:r>
              <a:rPr lang="en-GB" sz="2000" i="1" dirty="0">
                <a:solidFill>
                  <a:schemeClr val="dk1"/>
                </a:solidFill>
              </a:rPr>
              <a:t>two girls </a:t>
            </a:r>
            <a:r>
              <a:rPr lang="en-GB" sz="2000" i="1" dirty="0" err="1">
                <a:solidFill>
                  <a:schemeClr val="dk1"/>
                </a:solidFill>
              </a:rPr>
              <a:t>dack</a:t>
            </a:r>
            <a:r>
              <a:rPr lang="en-GB" sz="2000" i="1" dirty="0">
                <a:solidFill>
                  <a:schemeClr val="dk1"/>
                </a:solidFill>
              </a:rPr>
              <a:t> in the park, one has to go home so the other girl _________ alone</a:t>
            </a:r>
            <a:r>
              <a:rPr lang="en-GB" sz="2000" i="1" dirty="0" smtClean="0">
                <a:solidFill>
                  <a:schemeClr val="dk1"/>
                </a:solidFill>
              </a:rPr>
              <a:t>. (</a:t>
            </a:r>
            <a:r>
              <a:rPr lang="en-GB" sz="2000" i="1" dirty="0" err="1" smtClean="0">
                <a:solidFill>
                  <a:schemeClr val="dk1"/>
                </a:solidFill>
              </a:rPr>
              <a:t>dacks</a:t>
            </a:r>
            <a:r>
              <a:rPr lang="en-GB" sz="2000" i="1" dirty="0" smtClean="0">
                <a:solidFill>
                  <a:schemeClr val="dk1"/>
                </a:solidFill>
              </a:rPr>
              <a:t>)</a:t>
            </a:r>
            <a:endParaRPr lang="en-GB" sz="2000" i="1" dirty="0">
              <a:solidFill>
                <a:schemeClr val="dk1"/>
              </a:solidFill>
            </a:endParaRPr>
          </a:p>
          <a:p>
            <a:r>
              <a:rPr lang="en-GB" sz="2000" i="1" dirty="0" smtClean="0">
                <a:solidFill>
                  <a:schemeClr val="dk1"/>
                </a:solidFill>
              </a:rPr>
              <a:t>A person who </a:t>
            </a:r>
            <a:r>
              <a:rPr lang="en-GB" sz="2000" i="1" dirty="0" err="1" smtClean="0">
                <a:solidFill>
                  <a:schemeClr val="dk1"/>
                </a:solidFill>
              </a:rPr>
              <a:t>soams</a:t>
            </a:r>
            <a:r>
              <a:rPr lang="en-GB" sz="2000" i="1" dirty="0" smtClean="0">
                <a:solidFill>
                  <a:schemeClr val="dk1"/>
                </a:solidFill>
              </a:rPr>
              <a:t> is a _____________(</a:t>
            </a:r>
            <a:r>
              <a:rPr lang="en-GB" sz="2000" i="1" dirty="0" err="1" smtClean="0">
                <a:solidFill>
                  <a:schemeClr val="dk1"/>
                </a:solidFill>
              </a:rPr>
              <a:t>soamer</a:t>
            </a:r>
            <a:r>
              <a:rPr lang="en-GB" sz="2000" i="1" dirty="0" smtClean="0">
                <a:solidFill>
                  <a:schemeClr val="dk1"/>
                </a:solidFill>
              </a:rPr>
              <a:t>)</a:t>
            </a:r>
            <a:endParaRPr lang="en-GB" sz="2000" i="1" dirty="0">
              <a:solidFill>
                <a:schemeClr val="dk1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39282" y="355847"/>
            <a:ext cx="6776815" cy="105439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err="1" smtClean="0">
                <a:solidFill>
                  <a:srgbClr val="990099"/>
                </a:solidFill>
              </a:rPr>
              <a:t>Nonword</a:t>
            </a:r>
            <a:r>
              <a:rPr lang="en-GB" sz="4000" dirty="0" smtClean="0">
                <a:solidFill>
                  <a:srgbClr val="990099"/>
                </a:solidFill>
              </a:rPr>
              <a:t> Spelling</a:t>
            </a:r>
            <a:endParaRPr lang="en-GB" sz="4000" dirty="0">
              <a:solidFill>
                <a:srgbClr val="99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623731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Breadmore &amp; Carroll (in press). Applied Psycholinguistics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Inflection 			e.g., </a:t>
            </a:r>
            <a:r>
              <a:rPr lang="en-GB" sz="2400" i="1" dirty="0" smtClean="0"/>
              <a:t>dogs, walked</a:t>
            </a:r>
          </a:p>
          <a:p>
            <a:pPr lvl="1"/>
            <a:r>
              <a:rPr lang="en-GB" sz="2400" dirty="0" smtClean="0"/>
              <a:t>Primarily grammatical, syntactic meaning</a:t>
            </a:r>
          </a:p>
          <a:p>
            <a:pPr lvl="1"/>
            <a:r>
              <a:rPr lang="en-GB" sz="2400" dirty="0" smtClean="0"/>
              <a:t>Speech good by 4 years old </a:t>
            </a:r>
            <a:r>
              <a:rPr lang="en-GB" dirty="0" smtClean="0"/>
              <a:t>(</a:t>
            </a:r>
            <a:r>
              <a:rPr lang="en-GB" dirty="0" err="1" smtClean="0"/>
              <a:t>Berko</a:t>
            </a:r>
            <a:r>
              <a:rPr lang="en-GB" dirty="0" smtClean="0"/>
              <a:t>, 1958)</a:t>
            </a:r>
          </a:p>
          <a:p>
            <a:pPr lvl="1"/>
            <a:endParaRPr lang="en-GB" dirty="0" smtClean="0"/>
          </a:p>
          <a:p>
            <a:r>
              <a:rPr lang="en-GB" sz="2400" dirty="0" smtClean="0"/>
              <a:t>Derivation 		e.g., </a:t>
            </a:r>
            <a:r>
              <a:rPr lang="en-GB" sz="2400" i="1" dirty="0" smtClean="0"/>
              <a:t>unhappiness, drinkable</a:t>
            </a:r>
          </a:p>
          <a:p>
            <a:pPr lvl="1">
              <a:tabLst>
                <a:tab pos="5829300" algn="l"/>
              </a:tabLst>
            </a:pPr>
            <a:r>
              <a:rPr lang="en-GB" sz="2400" dirty="0" smtClean="0"/>
              <a:t>Change part of speech and lexical meaning</a:t>
            </a:r>
          </a:p>
          <a:p>
            <a:pPr lvl="1">
              <a:tabLst>
                <a:tab pos="5829300" algn="l"/>
              </a:tabLst>
            </a:pPr>
            <a:r>
              <a:rPr lang="en-GB" sz="2400" dirty="0" smtClean="0"/>
              <a:t>Less productive and transparent</a:t>
            </a:r>
          </a:p>
          <a:p>
            <a:pPr lvl="1">
              <a:tabLst>
                <a:tab pos="5829300" algn="l"/>
              </a:tabLst>
            </a:pPr>
            <a:r>
              <a:rPr lang="en-GB" sz="2400" dirty="0" smtClean="0"/>
              <a:t>Speech not secure until 8-9 years </a:t>
            </a:r>
          </a:p>
          <a:p>
            <a:pPr marL="365760" lvl="1" indent="0">
              <a:buNone/>
            </a:pPr>
            <a:r>
              <a:rPr lang="en-GB" dirty="0" smtClean="0"/>
              <a:t>			(</a:t>
            </a:r>
            <a:r>
              <a:rPr lang="en-GB" dirty="0" err="1" smtClean="0"/>
              <a:t>Anglin</a:t>
            </a:r>
            <a:r>
              <a:rPr lang="en-GB" dirty="0"/>
              <a:t>, 1993; </a:t>
            </a:r>
            <a:r>
              <a:rPr lang="en-GB" dirty="0" smtClean="0"/>
              <a:t>Tyler &amp; Nagy</a:t>
            </a:r>
            <a:r>
              <a:rPr lang="en-GB" dirty="0"/>
              <a:t>, </a:t>
            </a:r>
            <a:r>
              <a:rPr lang="en-GB" dirty="0" smtClean="0"/>
              <a:t>1989)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Inflection and derivation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623731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Breadmore &amp; Carroll (in press). Applied Psycholinguistics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78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999130"/>
              </p:ext>
            </p:extLst>
          </p:nvPr>
        </p:nvGraphicFramePr>
        <p:xfrm>
          <a:off x="395536" y="1340768"/>
          <a:ext cx="8367464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696"/>
                <a:gridCol w="2448272"/>
                <a:gridCol w="864096"/>
                <a:gridCol w="3600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Inflection</a:t>
                      </a:r>
                      <a:endParaRPr lang="en-GB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EB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Pree-prees</a:t>
                      </a:r>
                      <a:endParaRPr lang="en-GB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Whilp-whilps</a:t>
                      </a:r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Dreep-dreeped</a:t>
                      </a:r>
                      <a:endParaRPr lang="en-GB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Gringy-gringiest</a:t>
                      </a:r>
                      <a:endParaRPr lang="en-GB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EB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+s</a:t>
                      </a:r>
                    </a:p>
                    <a:p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+’s, +s’</a:t>
                      </a:r>
                    </a:p>
                    <a:p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GB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endParaRPr lang="en-GB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GB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GB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endParaRPr lang="en-GB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EB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two girls </a:t>
                      </a:r>
                      <a:r>
                        <a:rPr lang="en-GB" sz="20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dack</a:t>
                      </a:r>
                      <a:r>
                        <a:rPr lang="en-GB" sz="20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the park, one has to go home so the other girl _________ alone.</a:t>
                      </a:r>
                    </a:p>
                    <a:p>
                      <a:endParaRPr lang="en-GB" sz="20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first one was quite </a:t>
                      </a:r>
                      <a:r>
                        <a:rPr lang="en-GB" sz="20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ghend</a:t>
                      </a:r>
                      <a:r>
                        <a:rPr lang="en-GB" sz="20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but the next was even _________________.</a:t>
                      </a:r>
                    </a:p>
                  </a:txBody>
                  <a:tcPr>
                    <a:solidFill>
                      <a:srgbClr val="F5EBE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Derivation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Deaver-deaverous</a:t>
                      </a:r>
                      <a:endParaRPr lang="en-GB" sz="2000" dirty="0" smtClean="0"/>
                    </a:p>
                    <a:p>
                      <a:r>
                        <a:rPr lang="en-GB" sz="2000" dirty="0" err="1" smtClean="0"/>
                        <a:t>Fomb-fombless</a:t>
                      </a:r>
                      <a:endParaRPr lang="en-GB" sz="2000" dirty="0" smtClean="0"/>
                    </a:p>
                    <a:p>
                      <a:r>
                        <a:rPr lang="en-GB" sz="2000" dirty="0" err="1" smtClean="0"/>
                        <a:t>Saughty-saughtiness</a:t>
                      </a:r>
                      <a:endParaRPr lang="en-GB" sz="2000" dirty="0" smtClean="0"/>
                    </a:p>
                    <a:p>
                      <a:r>
                        <a:rPr lang="en-GB" sz="2000" dirty="0" err="1" smtClean="0"/>
                        <a:t>Lagic-lagician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+</a:t>
                      </a:r>
                      <a:r>
                        <a:rPr lang="en-GB" sz="2000" dirty="0" err="1" smtClean="0"/>
                        <a:t>ous</a:t>
                      </a:r>
                      <a:endParaRPr lang="en-GB" sz="2000" dirty="0" smtClean="0"/>
                    </a:p>
                    <a:p>
                      <a:r>
                        <a:rPr lang="en-GB" sz="2000" dirty="0" smtClean="0"/>
                        <a:t>+less</a:t>
                      </a:r>
                    </a:p>
                    <a:p>
                      <a:r>
                        <a:rPr lang="en-GB" sz="2000" dirty="0" smtClean="0"/>
                        <a:t>+ness</a:t>
                      </a:r>
                    </a:p>
                    <a:p>
                      <a:r>
                        <a:rPr lang="en-GB" sz="2000" dirty="0" smtClean="0"/>
                        <a:t>+</a:t>
                      </a:r>
                      <a:r>
                        <a:rPr lang="en-GB" sz="2000" dirty="0" err="1" smtClean="0"/>
                        <a:t>cian</a:t>
                      </a:r>
                      <a:endParaRPr lang="en-GB" sz="2000" dirty="0" smtClean="0"/>
                    </a:p>
                    <a:p>
                      <a:r>
                        <a:rPr lang="en-GB" sz="2000" dirty="0" smtClean="0"/>
                        <a:t>+</a:t>
                      </a:r>
                      <a:r>
                        <a:rPr lang="en-GB" sz="2000" dirty="0" err="1" smtClean="0"/>
                        <a:t>tion</a:t>
                      </a:r>
                      <a:endParaRPr lang="en-GB" sz="2000" dirty="0" smtClean="0"/>
                    </a:p>
                    <a:p>
                      <a:r>
                        <a:rPr lang="en-GB" sz="2000" dirty="0" smtClean="0"/>
                        <a:t>+</a:t>
                      </a:r>
                      <a:r>
                        <a:rPr lang="en-GB" sz="2000" dirty="0" err="1" smtClean="0"/>
                        <a:t>sion</a:t>
                      </a:r>
                      <a:endParaRPr lang="en-GB" sz="2000" dirty="0" smtClean="0"/>
                    </a:p>
                    <a:p>
                      <a:r>
                        <a:rPr lang="en-GB" sz="2000" dirty="0" smtClean="0"/>
                        <a:t>+able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i="1" dirty="0" smtClean="0"/>
                        <a:t>The man tried to </a:t>
                      </a:r>
                      <a:r>
                        <a:rPr lang="en-GB" sz="2000" i="1" dirty="0" err="1" smtClean="0"/>
                        <a:t>kice</a:t>
                      </a:r>
                      <a:r>
                        <a:rPr lang="en-GB" sz="2000" i="1" dirty="0" smtClean="0"/>
                        <a:t> the bird. It could be </a:t>
                      </a:r>
                      <a:r>
                        <a:rPr lang="en-GB" sz="2000" i="1" dirty="0" err="1" smtClean="0"/>
                        <a:t>kiced</a:t>
                      </a:r>
                      <a:r>
                        <a:rPr lang="en-GB" sz="2000" i="1" dirty="0" smtClean="0"/>
                        <a:t>. It was </a:t>
                      </a:r>
                      <a:r>
                        <a:rPr lang="en-GB" sz="2000" b="1" i="1" u="sng" dirty="0" smtClean="0"/>
                        <a:t>________________.</a:t>
                      </a:r>
                    </a:p>
                    <a:p>
                      <a:endParaRPr lang="en-GB" sz="2000" i="1" dirty="0" smtClean="0"/>
                    </a:p>
                    <a:p>
                      <a:r>
                        <a:rPr lang="en-GB" sz="2000" i="1" dirty="0" smtClean="0"/>
                        <a:t>She wouldn’t </a:t>
                      </a:r>
                      <a:r>
                        <a:rPr lang="en-GB" sz="2000" i="1" dirty="0" err="1" smtClean="0"/>
                        <a:t>jorse</a:t>
                      </a:r>
                      <a:r>
                        <a:rPr lang="en-GB" sz="2000" i="1" dirty="0" smtClean="0"/>
                        <a:t> it with him. There was not point having the </a:t>
                      </a:r>
                      <a:r>
                        <a:rPr lang="en-GB" sz="2000" b="1" i="1" u="sng" dirty="0" smtClean="0"/>
                        <a:t>____________</a:t>
                      </a:r>
                      <a:r>
                        <a:rPr lang="en-GB" sz="2000" b="0" i="1" u="none" dirty="0" smtClean="0"/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Nonword Spelling Stimuli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930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Phonetic spelling score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115987"/>
              </p:ext>
            </p:extLst>
          </p:nvPr>
        </p:nvGraphicFramePr>
        <p:xfrm>
          <a:off x="1115616" y="1556792"/>
          <a:ext cx="68407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1454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Nonword Spelling: Suffix use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623731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Breadmore &amp; Carroll </a:t>
            </a:r>
            <a:r>
              <a:rPr lang="en-US" dirty="0" smtClean="0">
                <a:solidFill>
                  <a:srgbClr val="FFFFFF"/>
                </a:solidFill>
              </a:rPr>
              <a:t>(2015). </a:t>
            </a:r>
            <a:r>
              <a:rPr lang="en-US" dirty="0" smtClean="0">
                <a:solidFill>
                  <a:srgbClr val="FFFFFF"/>
                </a:solidFill>
              </a:rPr>
              <a:t>Applied Psycholinguistics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267289"/>
              </p:ext>
            </p:extLst>
          </p:nvPr>
        </p:nvGraphicFramePr>
        <p:xfrm>
          <a:off x="395536" y="1340768"/>
          <a:ext cx="81369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1117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Yes, they do.</a:t>
            </a:r>
          </a:p>
          <a:p>
            <a:endParaRPr lang="en-GB" sz="2400" dirty="0" smtClean="0"/>
          </a:p>
          <a:p>
            <a:r>
              <a:rPr lang="en-GB" sz="2400" dirty="0" smtClean="0"/>
              <a:t>Find morphology confusing in a word memory task (must be using it in memory)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Their use of morphology in </a:t>
            </a:r>
            <a:r>
              <a:rPr lang="en-GB" sz="2400" u="sng" dirty="0" smtClean="0"/>
              <a:t>reading</a:t>
            </a:r>
            <a:r>
              <a:rPr lang="en-GB" sz="2400" dirty="0" smtClean="0"/>
              <a:t> seems age-appropriate (all inflectional morphology), while they are less disrupted by pseudo-homophones</a:t>
            </a:r>
            <a:endParaRPr lang="en-GB" sz="2400" dirty="0"/>
          </a:p>
          <a:p>
            <a:r>
              <a:rPr lang="en-GB" sz="2400" dirty="0" smtClean="0"/>
              <a:t>Their use of morphology in </a:t>
            </a:r>
            <a:r>
              <a:rPr lang="en-GB" sz="2400" u="sng" dirty="0" smtClean="0"/>
              <a:t>spelling</a:t>
            </a:r>
            <a:r>
              <a:rPr lang="en-GB" sz="2400" dirty="0" smtClean="0"/>
              <a:t> is at the level expected for their reading age, less than CA controls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Do children with dyslexia use morphological strategies in reading and writing?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339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morphology?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 morphological awareness a strength or a weakness in dyslexic children?</a:t>
            </a:r>
          </a:p>
          <a:p>
            <a:pPr lvl="1"/>
            <a:r>
              <a:rPr lang="en-GB" dirty="0" smtClean="0"/>
              <a:t>Are morphological difficulties associated with phonological difficulties?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 children with dyslexia use morphological strategies in reading and writing?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660066"/>
                </a:solidFill>
              </a:rPr>
              <a:t>Are morphological approaches successful with dyslexic children?</a:t>
            </a:r>
            <a:endParaRPr lang="en-GB" dirty="0">
              <a:solidFill>
                <a:srgbClr val="66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847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804347"/>
              </p:ext>
            </p:extLst>
          </p:nvPr>
        </p:nvGraphicFramePr>
        <p:xfrm>
          <a:off x="381000" y="1719263"/>
          <a:ext cx="84074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760"/>
                <a:gridCol w="637664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Concepts and Terms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 &amp; 2 (age 5-7)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prefix un-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Suffixes –ness, -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-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-less, -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dirty="0" smtClean="0"/>
                        <a:t>Root words, Compound words</a:t>
                      </a:r>
                    </a:p>
                    <a:p>
                      <a:r>
                        <a:rPr lang="en-GB" dirty="0" smtClean="0"/>
                        <a:t>Past</a:t>
                      </a:r>
                      <a:r>
                        <a:rPr lang="en-GB" baseline="0" dirty="0" smtClean="0"/>
                        <a:t> tense –</a:t>
                      </a:r>
                      <a:r>
                        <a:rPr lang="en-GB" baseline="0" dirty="0" err="1" smtClean="0"/>
                        <a:t>ed</a:t>
                      </a:r>
                      <a:r>
                        <a:rPr lang="en-GB" baseline="0" dirty="0" smtClean="0"/>
                        <a:t> ending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 &amp; 4  (age 7-9)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Prefixes auto-,</a:t>
                      </a:r>
                      <a:r>
                        <a:rPr lang="en-GB" baseline="0" dirty="0" smtClean="0"/>
                        <a:t> anti-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Word families (e.g. solve/ solution/ soluble)</a:t>
                      </a:r>
                    </a:p>
                    <a:p>
                      <a:r>
                        <a:rPr lang="en-GB" dirty="0" smtClean="0"/>
                        <a:t>Verb inflections (standard English forms)</a:t>
                      </a:r>
                    </a:p>
                    <a:p>
                      <a:r>
                        <a:rPr lang="en-GB" dirty="0" smtClean="0"/>
                        <a:t>Possessive</a:t>
                      </a:r>
                      <a:r>
                        <a:rPr lang="en-GB" baseline="0" dirty="0" smtClean="0"/>
                        <a:t> –s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 &amp; 6 (age 9-11)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Suffixes –ate, -</a:t>
                      </a:r>
                      <a:r>
                        <a:rPr lang="en-GB" dirty="0" err="1" smtClean="0"/>
                        <a:t>ise</a:t>
                      </a:r>
                      <a:r>
                        <a:rPr lang="en-GB" dirty="0" smtClean="0"/>
                        <a:t>,</a:t>
                      </a:r>
                      <a:r>
                        <a:rPr lang="en-GB" baseline="0" dirty="0" smtClean="0"/>
                        <a:t> -</a:t>
                      </a:r>
                      <a:r>
                        <a:rPr lang="en-GB" baseline="0" dirty="0" err="1" smtClean="0"/>
                        <a:t>ity</a:t>
                      </a:r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Verb prefixes dis-, de-, </a:t>
                      </a:r>
                      <a:r>
                        <a:rPr lang="en-GB" baseline="0" dirty="0" err="1" smtClean="0"/>
                        <a:t>mis</a:t>
                      </a:r>
                      <a:r>
                        <a:rPr lang="en-GB" baseline="0" dirty="0" smtClean="0"/>
                        <a:t>-, over-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Morphology in the national curriculum (revised 2014)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11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Anecdotal evidence: yes</a:t>
            </a:r>
          </a:p>
          <a:p>
            <a:r>
              <a:rPr lang="en-US" sz="2400" dirty="0" smtClean="0"/>
              <a:t>Analogical evidence: helpful with children who are deaf</a:t>
            </a:r>
          </a:p>
          <a:p>
            <a:pPr lvl="1"/>
            <a:r>
              <a:rPr lang="en-US" sz="2000" dirty="0" smtClean="0"/>
              <a:t>But a different type of phonological impairment</a:t>
            </a:r>
          </a:p>
          <a:p>
            <a:r>
              <a:rPr lang="en-US" sz="2400" dirty="0" smtClean="0"/>
              <a:t>Meta Analysis: Goodwin &amp; </a:t>
            </a:r>
            <a:r>
              <a:rPr lang="en-US" sz="2400" dirty="0" err="1" smtClean="0"/>
              <a:t>Ahn</a:t>
            </a:r>
            <a:r>
              <a:rPr lang="en-US" sz="2400" dirty="0" smtClean="0"/>
              <a:t>, 2010, 2013 </a:t>
            </a:r>
          </a:p>
          <a:p>
            <a:pPr lvl="1"/>
            <a:r>
              <a:rPr lang="en-US" sz="2000" dirty="0" smtClean="0"/>
              <a:t>Morphological intervention is moderately effective for struggling readers (particularly speech &amp; language problems)</a:t>
            </a:r>
          </a:p>
          <a:p>
            <a:pPr lvl="1"/>
            <a:r>
              <a:rPr lang="en-US" sz="2000" dirty="0" smtClean="0"/>
              <a:t>More effective when integrated into broader literacy tuition</a:t>
            </a:r>
          </a:p>
          <a:p>
            <a:pPr lvl="1"/>
            <a:r>
              <a:rPr lang="en-US" sz="2000" dirty="0" smtClean="0"/>
              <a:t>Significant improvements on comprehension and spelling, smaller on decoding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Are morphological approaches successful in dyslexia?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259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55847"/>
            <a:ext cx="6318903" cy="1054394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Morphemes vary in how productive they are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83744" y="3472518"/>
            <a:ext cx="2001125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r</a:t>
            </a:r>
            <a:r>
              <a:rPr lang="en-GB" dirty="0" err="1" smtClean="0"/>
              <a:t>upt</a:t>
            </a:r>
            <a:endParaRPr lang="en-GB" dirty="0" smtClean="0"/>
          </a:p>
          <a:p>
            <a:r>
              <a:rPr lang="en-GB" dirty="0" smtClean="0"/>
              <a:t>“to break or burst”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948190"/>
            <a:ext cx="1159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Rupture</a:t>
            </a:r>
          </a:p>
          <a:p>
            <a:r>
              <a:rPr lang="en-GB" dirty="0" smtClean="0"/>
              <a:t>Rupturing</a:t>
            </a:r>
          </a:p>
          <a:p>
            <a:r>
              <a:rPr lang="en-GB" dirty="0" smtClean="0"/>
              <a:t>Ruptures</a:t>
            </a:r>
          </a:p>
          <a:p>
            <a:r>
              <a:rPr lang="en-GB" dirty="0" smtClean="0"/>
              <a:t>Ruptured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1660158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Bankrupt</a:t>
            </a:r>
          </a:p>
          <a:p>
            <a:r>
              <a:rPr lang="en-GB" dirty="0" smtClean="0"/>
              <a:t>Bankruptcy</a:t>
            </a:r>
          </a:p>
          <a:p>
            <a:r>
              <a:rPr lang="en-GB" dirty="0" smtClean="0"/>
              <a:t>Bankruptcies 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1660421"/>
            <a:ext cx="1362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Abrupt</a:t>
            </a:r>
          </a:p>
          <a:p>
            <a:r>
              <a:rPr lang="en-GB" dirty="0" smtClean="0"/>
              <a:t>Abruptly</a:t>
            </a:r>
          </a:p>
          <a:p>
            <a:r>
              <a:rPr lang="en-GB" dirty="0" smtClean="0"/>
              <a:t>Abruptness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1660421"/>
            <a:ext cx="1337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Interrupt</a:t>
            </a:r>
          </a:p>
          <a:p>
            <a:r>
              <a:rPr lang="en-GB" dirty="0" smtClean="0"/>
              <a:t>Interrupts</a:t>
            </a:r>
          </a:p>
          <a:p>
            <a:r>
              <a:rPr lang="en-GB" dirty="0" smtClean="0"/>
              <a:t>Interrupting</a:t>
            </a:r>
          </a:p>
          <a:p>
            <a:r>
              <a:rPr lang="en-GB" dirty="0" smtClean="0"/>
              <a:t>Interrupted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11536" y="4661656"/>
            <a:ext cx="17455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Disrupt</a:t>
            </a:r>
          </a:p>
          <a:p>
            <a:pPr algn="ctr"/>
            <a:r>
              <a:rPr lang="en-GB" dirty="0" smtClean="0"/>
              <a:t>Disrupted</a:t>
            </a:r>
          </a:p>
          <a:p>
            <a:pPr algn="ctr"/>
            <a:r>
              <a:rPr lang="en-GB" dirty="0" smtClean="0"/>
              <a:t>Disruption</a:t>
            </a:r>
          </a:p>
          <a:p>
            <a:pPr algn="ctr"/>
            <a:r>
              <a:rPr lang="en-GB" dirty="0" smtClean="0"/>
              <a:t>Disruptively</a:t>
            </a:r>
          </a:p>
          <a:p>
            <a:pPr algn="ctr"/>
            <a:r>
              <a:rPr lang="en-GB" dirty="0" smtClean="0"/>
              <a:t>Disruptiveness 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044744" y="4579105"/>
            <a:ext cx="1172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Erupt</a:t>
            </a:r>
          </a:p>
          <a:p>
            <a:r>
              <a:rPr lang="en-GB" dirty="0" smtClean="0"/>
              <a:t>Erupting</a:t>
            </a:r>
          </a:p>
          <a:p>
            <a:r>
              <a:rPr lang="en-GB" dirty="0" smtClean="0"/>
              <a:t>Eruption</a:t>
            </a:r>
          </a:p>
          <a:p>
            <a:r>
              <a:rPr lang="en-GB" dirty="0" smtClean="0"/>
              <a:t>Eruptions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10494" y="4623351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Incorruptible</a:t>
            </a:r>
          </a:p>
          <a:p>
            <a:r>
              <a:rPr lang="en-GB" dirty="0" smtClean="0"/>
              <a:t>incorruptibility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148842" y="3421693"/>
            <a:ext cx="1803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Uninterrupted</a:t>
            </a:r>
          </a:p>
          <a:p>
            <a:r>
              <a:rPr lang="en-GB" dirty="0" smtClean="0"/>
              <a:t>Uninterruptedly 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84638" y="3291464"/>
            <a:ext cx="1354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Corrupt</a:t>
            </a:r>
          </a:p>
          <a:p>
            <a:r>
              <a:rPr lang="en-GB" dirty="0" smtClean="0"/>
              <a:t>Corrupts</a:t>
            </a:r>
          </a:p>
          <a:p>
            <a:r>
              <a:rPr lang="en-GB" dirty="0" smtClean="0"/>
              <a:t>Corruptively</a:t>
            </a:r>
          </a:p>
          <a:p>
            <a:r>
              <a:rPr lang="en-GB" dirty="0" smtClean="0"/>
              <a:t>corruptible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6" idx="0"/>
            <a:endCxn id="8" idx="2"/>
          </p:cNvCxnSpPr>
          <p:nvPr/>
        </p:nvCxnSpPr>
        <p:spPr>
          <a:xfrm flipH="1" flipV="1">
            <a:off x="3206209" y="2583488"/>
            <a:ext cx="878098" cy="889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0"/>
            <a:endCxn id="9" idx="2"/>
          </p:cNvCxnSpPr>
          <p:nvPr/>
        </p:nvCxnSpPr>
        <p:spPr>
          <a:xfrm flipV="1">
            <a:off x="4084307" y="2583751"/>
            <a:ext cx="737082" cy="8887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1"/>
            <a:endCxn id="7" idx="3"/>
          </p:cNvCxnSpPr>
          <p:nvPr/>
        </p:nvCxnSpPr>
        <p:spPr>
          <a:xfrm flipH="1" flipV="1">
            <a:off x="1626836" y="2548355"/>
            <a:ext cx="1456908" cy="1247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1"/>
            <a:endCxn id="16" idx="3"/>
          </p:cNvCxnSpPr>
          <p:nvPr/>
        </p:nvCxnSpPr>
        <p:spPr>
          <a:xfrm flipH="1">
            <a:off x="1939048" y="3795684"/>
            <a:ext cx="1144696" cy="95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1"/>
            <a:endCxn id="14" idx="3"/>
          </p:cNvCxnSpPr>
          <p:nvPr/>
        </p:nvCxnSpPr>
        <p:spPr>
          <a:xfrm flipH="1">
            <a:off x="2209009" y="3795684"/>
            <a:ext cx="874735" cy="1150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10" idx="1"/>
          </p:cNvCxnSpPr>
          <p:nvPr/>
        </p:nvCxnSpPr>
        <p:spPr>
          <a:xfrm flipV="1">
            <a:off x="5084869" y="2260586"/>
            <a:ext cx="1935403" cy="1535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3"/>
            <a:endCxn id="15" idx="1"/>
          </p:cNvCxnSpPr>
          <p:nvPr/>
        </p:nvCxnSpPr>
        <p:spPr>
          <a:xfrm flipV="1">
            <a:off x="5084869" y="3744859"/>
            <a:ext cx="2063973" cy="50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3"/>
            <a:endCxn id="13" idx="1"/>
          </p:cNvCxnSpPr>
          <p:nvPr/>
        </p:nvCxnSpPr>
        <p:spPr>
          <a:xfrm>
            <a:off x="5084869" y="3795684"/>
            <a:ext cx="1959875" cy="1383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12" idx="0"/>
          </p:cNvCxnSpPr>
          <p:nvPr/>
        </p:nvCxnSpPr>
        <p:spPr>
          <a:xfrm>
            <a:off x="4084307" y="4118849"/>
            <a:ext cx="0" cy="542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626836" y="6501300"/>
            <a:ext cx="493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Taken from Henry, M. (2010), </a:t>
            </a:r>
            <a:r>
              <a:rPr lang="en-GB" dirty="0" err="1" smtClean="0">
                <a:solidFill>
                  <a:schemeClr val="bg1"/>
                </a:solidFill>
              </a:rPr>
              <a:t>Vocabulogic</a:t>
            </a:r>
            <a:r>
              <a:rPr lang="en-GB" dirty="0" smtClean="0">
                <a:solidFill>
                  <a:schemeClr val="bg1"/>
                </a:solidFill>
              </a:rPr>
              <a:t>  website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060847"/>
            <a:ext cx="8407893" cy="4065631"/>
          </a:xfrm>
        </p:spPr>
        <p:txBody>
          <a:bodyPr/>
          <a:lstStyle/>
          <a:p>
            <a:r>
              <a:rPr lang="en-US" dirty="0" smtClean="0"/>
              <a:t>Morphological awareness is not unimpaired in dyslexic children</a:t>
            </a:r>
          </a:p>
          <a:p>
            <a:r>
              <a:rPr lang="en-US" dirty="0" smtClean="0"/>
              <a:t>However, dyslexic children do have some sensitivity to morphemes</a:t>
            </a:r>
          </a:p>
          <a:p>
            <a:r>
              <a:rPr lang="en-US" dirty="0" smtClean="0"/>
              <a:t>Structured and systematic tuition including morphological awareness is likely to be useful.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Conclusions: </a:t>
            </a:r>
            <a:r>
              <a:rPr lang="en-US" sz="3600" dirty="0"/>
              <a:t>Could morphological knowledge improve literacy in dyslexic children?</a:t>
            </a:r>
          </a:p>
        </p:txBody>
      </p:sp>
    </p:spTree>
    <p:extLst>
      <p:ext uri="{BB962C8B-B14F-4D97-AF65-F5344CB8AC3E}">
        <p14:creationId xmlns:p14="http://schemas.microsoft.com/office/powerpoint/2010/main" val="2580567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to: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All my collaborators on these projects: </a:t>
            </a:r>
          </a:p>
          <a:p>
            <a:pPr lvl="1"/>
            <a:r>
              <a:rPr lang="en-GB" sz="2000" dirty="0" smtClean="0"/>
              <a:t>Helen Breadmore, Anna Cunningham, Ian Mundy </a:t>
            </a:r>
          </a:p>
          <a:p>
            <a:endParaRPr lang="en-GB" sz="2400" dirty="0" smtClean="0"/>
          </a:p>
          <a:p>
            <a:r>
              <a:rPr lang="en-GB" sz="2400" dirty="0" smtClean="0"/>
              <a:t>All of the children, teachers and parents involved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My Funders: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16" y="5163692"/>
            <a:ext cx="1685925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45" y="5163692"/>
            <a:ext cx="1790129" cy="695907"/>
          </a:xfrm>
          <a:prstGeom prst="rect">
            <a:avLst/>
          </a:prstGeom>
        </p:spPr>
      </p:pic>
      <p:pic>
        <p:nvPicPr>
          <p:cNvPr id="4" name="Picture 3" descr="GIF RGB 75 Pixel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77" y="4995417"/>
            <a:ext cx="952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mbedded image perma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05" y="2508078"/>
            <a:ext cx="4322421" cy="32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652" y="2615013"/>
            <a:ext cx="39855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‘Sorry I have swallowed my tooth.</a:t>
            </a:r>
          </a:p>
          <a:p>
            <a:r>
              <a:rPr lang="en-GB" dirty="0" smtClean="0"/>
              <a:t>Please give me a two pence next time </a:t>
            </a:r>
          </a:p>
          <a:p>
            <a:r>
              <a:rPr lang="en-GB" dirty="0" smtClean="0"/>
              <a:t>one of my teeth falls out.’</a:t>
            </a:r>
          </a:p>
          <a:p>
            <a:pPr algn="r"/>
            <a:r>
              <a:rPr lang="en-GB" dirty="0" smtClean="0"/>
              <a:t>Isaac</a:t>
            </a:r>
          </a:p>
          <a:p>
            <a:r>
              <a:rPr lang="en-GB" dirty="0" smtClean="0"/>
              <a:t>Letters used:</a:t>
            </a:r>
          </a:p>
          <a:p>
            <a:r>
              <a:rPr lang="en-GB" dirty="0" err="1" smtClean="0"/>
              <a:t>Soree</a:t>
            </a:r>
            <a:r>
              <a:rPr lang="en-GB" dirty="0" smtClean="0"/>
              <a:t> I </a:t>
            </a:r>
            <a:r>
              <a:rPr lang="en-GB" dirty="0" err="1" smtClean="0"/>
              <a:t>hav</a:t>
            </a:r>
            <a:r>
              <a:rPr lang="en-GB" dirty="0" smtClean="0"/>
              <a:t> </a:t>
            </a:r>
            <a:r>
              <a:rPr lang="en-GB" dirty="0" err="1" smtClean="0"/>
              <a:t>swolode</a:t>
            </a:r>
            <a:r>
              <a:rPr lang="en-GB" dirty="0" smtClean="0"/>
              <a:t> my tooth. </a:t>
            </a:r>
            <a:endParaRPr lang="en-GB" dirty="0"/>
          </a:p>
          <a:p>
            <a:r>
              <a:rPr lang="en-GB" dirty="0" err="1" smtClean="0"/>
              <a:t>Plees</a:t>
            </a:r>
            <a:r>
              <a:rPr lang="en-GB" dirty="0" smtClean="0"/>
              <a:t> </a:t>
            </a:r>
            <a:r>
              <a:rPr lang="en-GB" dirty="0" err="1" smtClean="0"/>
              <a:t>giv</a:t>
            </a:r>
            <a:r>
              <a:rPr lang="en-GB" dirty="0" smtClean="0"/>
              <a:t> me a too pens </a:t>
            </a:r>
            <a:r>
              <a:rPr lang="en-GB" dirty="0" err="1" smtClean="0"/>
              <a:t>nex</a:t>
            </a:r>
            <a:r>
              <a:rPr lang="en-GB" dirty="0" smtClean="0"/>
              <a:t> </a:t>
            </a:r>
            <a:r>
              <a:rPr lang="en-GB" dirty="0" err="1" smtClean="0"/>
              <a:t>tim</a:t>
            </a:r>
            <a:r>
              <a:rPr lang="en-GB" dirty="0" smtClean="0"/>
              <a:t> won </a:t>
            </a:r>
            <a:r>
              <a:rPr lang="en-GB" dirty="0" err="1" smtClean="0"/>
              <a:t>ov</a:t>
            </a:r>
            <a:r>
              <a:rPr lang="en-GB" dirty="0" smtClean="0"/>
              <a:t> </a:t>
            </a:r>
          </a:p>
          <a:p>
            <a:r>
              <a:rPr lang="en-GB" dirty="0" smtClean="0"/>
              <a:t>my tooth fell out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5231" y="1402387"/>
            <a:ext cx="845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9C2"/>
                </a:solidFill>
                <a:latin typeface="Arial"/>
                <a:cs typeface="Arial"/>
              </a:rPr>
              <a:t>Letter to the tooth fairy (6 year old </a:t>
            </a:r>
            <a:r>
              <a:rPr lang="en-US" sz="3000" b="1" dirty="0" smtClean="0">
                <a:solidFill>
                  <a:srgbClr val="0079C2"/>
                </a:solidFill>
                <a:latin typeface="Arial"/>
                <a:cs typeface="Arial"/>
              </a:rPr>
              <a:t>Isaac, typically developing)</a:t>
            </a:r>
            <a:endParaRPr lang="en-US" sz="3000" b="1" dirty="0">
              <a:solidFill>
                <a:srgbClr val="0079C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85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mbedded image perma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05" y="2508078"/>
            <a:ext cx="4322421" cy="32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652" y="2615013"/>
            <a:ext cx="39855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90099"/>
                </a:solidFill>
              </a:rPr>
              <a:t>Sounding out alone produces errors or alternative spellings: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‘</a:t>
            </a:r>
            <a:r>
              <a:rPr lang="en-GB" dirty="0" err="1"/>
              <a:t>swolode</a:t>
            </a:r>
            <a:r>
              <a:rPr lang="en-GB" dirty="0" smtClean="0"/>
              <a:t>’</a:t>
            </a:r>
            <a:endParaRPr lang="en-GB" dirty="0">
              <a:solidFill>
                <a:srgbClr val="990099"/>
              </a:solidFill>
            </a:endParaRPr>
          </a:p>
          <a:p>
            <a:r>
              <a:rPr lang="en-GB" dirty="0">
                <a:solidFill>
                  <a:srgbClr val="990099"/>
                </a:solidFill>
              </a:rPr>
              <a:t>Consider the underlying structure of swallowed:</a:t>
            </a:r>
          </a:p>
          <a:p>
            <a:r>
              <a:rPr lang="en-GB" dirty="0">
                <a:solidFill>
                  <a:srgbClr val="990099"/>
                </a:solidFill>
              </a:rPr>
              <a:t>Swallowed = swallow + </a:t>
            </a:r>
            <a:r>
              <a:rPr lang="en-GB" dirty="0" err="1">
                <a:solidFill>
                  <a:srgbClr val="990099"/>
                </a:solidFill>
              </a:rPr>
              <a:t>ed</a:t>
            </a:r>
            <a:r>
              <a:rPr lang="en-GB" dirty="0">
                <a:solidFill>
                  <a:srgbClr val="990099"/>
                </a:solidFill>
              </a:rPr>
              <a:t> (known as inflectional morpheme)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Vocabulary knowledge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Knowledge of the rules of spelling affixes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Knowledge of spelling of the root word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5231" y="1402387"/>
            <a:ext cx="8459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9C2"/>
                </a:solidFill>
                <a:latin typeface="Arial"/>
                <a:cs typeface="Arial"/>
              </a:rPr>
              <a:t>How do you spell ‘swallowed’?</a:t>
            </a:r>
            <a:endParaRPr lang="en-US" sz="3000" b="1" dirty="0">
              <a:solidFill>
                <a:srgbClr val="0079C2"/>
              </a:solidFill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4745789" y="3114842"/>
            <a:ext cx="2098843" cy="614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4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02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3759" b="66303"/>
          <a:stretch/>
        </p:blipFill>
        <p:spPr>
          <a:xfrm>
            <a:off x="448235" y="2106706"/>
            <a:ext cx="8886318" cy="150905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young children know about morphology?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5042" y="3861048"/>
            <a:ext cx="76516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dirty="0" err="1" smtClean="0"/>
              <a:t>Eyecoat</a:t>
            </a:r>
            <a:r>
              <a:rPr lang="en-US" sz="2400" dirty="0" smtClean="0"/>
              <a:t>: a coat that is </a:t>
            </a:r>
            <a:r>
              <a:rPr lang="en-US" sz="2400" dirty="0" err="1" smtClean="0"/>
              <a:t>shapt</a:t>
            </a:r>
            <a:r>
              <a:rPr lang="en-US" sz="2400" dirty="0" smtClean="0"/>
              <a:t> like an eye”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Dishdog</a:t>
            </a:r>
            <a:r>
              <a:rPr lang="en-US" sz="2400" dirty="0" smtClean="0"/>
              <a:t>: a dog that helps you with </a:t>
            </a:r>
            <a:r>
              <a:rPr lang="en-US" sz="2400" dirty="0" err="1" smtClean="0"/>
              <a:t>dishis</a:t>
            </a:r>
            <a:r>
              <a:rPr lang="en-US" sz="2400" dirty="0" smtClean="0"/>
              <a:t>”</a:t>
            </a:r>
          </a:p>
          <a:p>
            <a:endParaRPr lang="en-US" sz="2400" dirty="0"/>
          </a:p>
          <a:p>
            <a:r>
              <a:rPr lang="en-US" sz="2400" dirty="0" smtClean="0"/>
              <a:t>Understands how words can combine to give new meanings</a:t>
            </a:r>
          </a:p>
          <a:p>
            <a:r>
              <a:rPr lang="en-US" sz="2400" dirty="0" smtClean="0"/>
              <a:t>Doesn’t understand how spelling represents morphology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600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/>
              <a:t>English morphology is transparent.</a:t>
            </a:r>
          </a:p>
          <a:p>
            <a:pPr lvl="1"/>
            <a:r>
              <a:rPr lang="en-GB" sz="2400"/>
              <a:t>Disambiguates spelling. 	</a:t>
            </a:r>
            <a:r>
              <a:rPr lang="en-GB" sz="1800"/>
              <a:t>Bourassa &amp; Treiman (2001), </a:t>
            </a:r>
          </a:p>
          <a:p>
            <a:pPr lvl="1">
              <a:buFont typeface="Wingdings" pitchFamily="2" charset="2"/>
              <a:buNone/>
            </a:pPr>
            <a:r>
              <a:rPr lang="en-GB" sz="1800"/>
              <a:t>						Gaustad &amp; Kelly (2004)</a:t>
            </a:r>
          </a:p>
          <a:p>
            <a:pPr lvl="1"/>
            <a:r>
              <a:rPr lang="en-GB" sz="2400" i="1"/>
              <a:t>Jumped, rolled, hunted </a:t>
            </a:r>
          </a:p>
          <a:p>
            <a:pPr lvl="2"/>
            <a:r>
              <a:rPr lang="en-GB" sz="2000"/>
              <a:t>Past-tense morpheme spelled [ed] </a:t>
            </a:r>
          </a:p>
          <a:p>
            <a:pPr lvl="2"/>
            <a:r>
              <a:rPr lang="en-GB" sz="2000"/>
              <a:t>Pronounced /t/, /d/, /Id/.</a:t>
            </a:r>
          </a:p>
          <a:p>
            <a:r>
              <a:rPr lang="en-GB" sz="2800"/>
              <a:t>English morphology is productive.  </a:t>
            </a:r>
            <a:r>
              <a:rPr lang="en-GB" sz="1800"/>
              <a:t>Nagy et al (1994)</a:t>
            </a:r>
          </a:p>
          <a:p>
            <a:pPr lvl="1"/>
            <a:r>
              <a:rPr lang="en-GB" sz="2400"/>
              <a:t>Vocabulary development. </a:t>
            </a:r>
            <a:endParaRPr lang="en-GB" sz="1400"/>
          </a:p>
          <a:p>
            <a:pPr lvl="1"/>
            <a:r>
              <a:rPr lang="en-GB" sz="2400"/>
              <a:t>[rain] in [rain][s], [rain][ed], [rain][y], [rain][water]</a:t>
            </a:r>
          </a:p>
          <a:p>
            <a:endParaRPr lang="en-GB" sz="2800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5847"/>
            <a:ext cx="6746193" cy="1054394"/>
          </a:xfrm>
        </p:spPr>
        <p:txBody>
          <a:bodyPr/>
          <a:lstStyle/>
          <a:p>
            <a:r>
              <a:rPr lang="en-GB" dirty="0">
                <a:solidFill>
                  <a:srgbClr val="990099"/>
                </a:solidFill>
              </a:rPr>
              <a:t>Advantages of </a:t>
            </a:r>
            <a:r>
              <a:rPr lang="en-GB" dirty="0" smtClean="0">
                <a:solidFill>
                  <a:srgbClr val="990099"/>
                </a:solidFill>
              </a:rPr>
              <a:t>morphology</a:t>
            </a:r>
            <a:endParaRPr lang="en-GB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morphology?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660066"/>
                </a:solidFill>
              </a:rPr>
              <a:t>Is morphological awareness a strength or a weakness in dyslexic children?</a:t>
            </a:r>
          </a:p>
          <a:p>
            <a:pPr lvl="1"/>
            <a:r>
              <a:rPr lang="en-GB" dirty="0" smtClean="0"/>
              <a:t>Are morphological difficulties associated with phonological difficulties?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 children with dyslexia use morphological strategies in reading and writing?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Are </a:t>
            </a:r>
            <a:r>
              <a:rPr lang="en-GB" dirty="0" smtClean="0"/>
              <a:t>morphological approaches successful with dyslexic children?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254595"/>
      </p:ext>
    </p:extLst>
  </p:cSld>
  <p:clrMapOvr>
    <a:masterClrMapping/>
  </p:clrMapOvr>
</p:sld>
</file>

<file path=ppt/theme/theme1.xml><?xml version="1.0" encoding="utf-8"?>
<a:theme xmlns:a="http://schemas.openxmlformats.org/drawingml/2006/main" name="CoventryPBA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8044</TotalTime>
  <Words>2228</Words>
  <Application>Microsoft Office PowerPoint</Application>
  <PresentationFormat>On-screen Show (4:3)</PresentationFormat>
  <Paragraphs>438</Paragraphs>
  <Slides>41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CoventryPBAtheme</vt:lpstr>
      <vt:lpstr>Could morphological knowledge improve literacy in dyslexic children?</vt:lpstr>
      <vt:lpstr>Structure</vt:lpstr>
      <vt:lpstr>Morphology</vt:lpstr>
      <vt:lpstr>Morphemes vary in how productive they are</vt:lpstr>
      <vt:lpstr>PowerPoint Presentation</vt:lpstr>
      <vt:lpstr>PowerPoint Presentation</vt:lpstr>
      <vt:lpstr>What do young children know about morphology?</vt:lpstr>
      <vt:lpstr>Advantages of morphology</vt:lpstr>
      <vt:lpstr>Structure</vt:lpstr>
      <vt:lpstr>Testing Morphological Awareness</vt:lpstr>
      <vt:lpstr>Dynamic Morphological Awareness</vt:lpstr>
      <vt:lpstr>Coventry and Warwick Morphology and Phonology Project</vt:lpstr>
      <vt:lpstr>The Sample</vt:lpstr>
      <vt:lpstr>Results: Literacy Measures</vt:lpstr>
      <vt:lpstr>Static and Dynamic Phonological Awareness</vt:lpstr>
      <vt:lpstr>Static and Dynamic Morphological Awareness</vt:lpstr>
      <vt:lpstr>What’s the relation between phonology skill and morphological skill?</vt:lpstr>
      <vt:lpstr>The Warwick Speech and Literacy Project:</vt:lpstr>
      <vt:lpstr>PowerPoint Presentation</vt:lpstr>
      <vt:lpstr>PowerPoint Presentation</vt:lpstr>
      <vt:lpstr>Summary so far…</vt:lpstr>
      <vt:lpstr>Structure</vt:lpstr>
      <vt:lpstr>Word</vt:lpstr>
      <vt:lpstr>Design</vt:lpstr>
      <vt:lpstr>Short Term Memory</vt:lpstr>
      <vt:lpstr>Short Term Memory</vt:lpstr>
      <vt:lpstr>Short Term Memory Probe</vt:lpstr>
      <vt:lpstr>Structure</vt:lpstr>
      <vt:lpstr>Reading Sentences</vt:lpstr>
      <vt:lpstr>Eye Tracking results</vt:lpstr>
      <vt:lpstr>PowerPoint Presentation</vt:lpstr>
      <vt:lpstr>Inflection and derivation</vt:lpstr>
      <vt:lpstr>Nonword Spelling Stimuli</vt:lpstr>
      <vt:lpstr>Phonetic spelling score</vt:lpstr>
      <vt:lpstr>Nonword Spelling: Suffix use</vt:lpstr>
      <vt:lpstr>Do children with dyslexia use morphological strategies in reading and writing? </vt:lpstr>
      <vt:lpstr>Structure</vt:lpstr>
      <vt:lpstr>Morphology in the national curriculum (revised 2014)</vt:lpstr>
      <vt:lpstr>Are morphological approaches successful in dyslexia?</vt:lpstr>
      <vt:lpstr>Conclusions: Could morphological knowledge improve literacy in dyslexic children?</vt:lpstr>
      <vt:lpstr>Thanks to:</vt:lpstr>
    </vt:vector>
  </TitlesOfParts>
  <Company>Coventry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Could morphological knowledge improve literacy in dyslexic children?</dc:title>
  <dc:creator>Julia Carroll</dc:creator>
  <cp:lastModifiedBy>Julia Carroll</cp:lastModifiedBy>
  <cp:revision>41</cp:revision>
  <dcterms:created xsi:type="dcterms:W3CDTF">2016-02-18T13:14:00Z</dcterms:created>
  <dcterms:modified xsi:type="dcterms:W3CDTF">2016-06-06T15:29:08Z</dcterms:modified>
</cp:coreProperties>
</file>