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568" r:id="rId2"/>
    <p:sldId id="625" r:id="rId3"/>
    <p:sldId id="649" r:id="rId4"/>
    <p:sldId id="569" r:id="rId5"/>
    <p:sldId id="650" r:id="rId6"/>
    <p:sldId id="651" r:id="rId7"/>
    <p:sldId id="652" r:id="rId8"/>
    <p:sldId id="653" r:id="rId9"/>
    <p:sldId id="654" r:id="rId10"/>
    <p:sldId id="571" r:id="rId11"/>
    <p:sldId id="670" r:id="rId12"/>
    <p:sldId id="655" r:id="rId13"/>
    <p:sldId id="658" r:id="rId14"/>
    <p:sldId id="657" r:id="rId15"/>
    <p:sldId id="669" r:id="rId16"/>
    <p:sldId id="659" r:id="rId17"/>
    <p:sldId id="661" r:id="rId18"/>
    <p:sldId id="662" r:id="rId19"/>
    <p:sldId id="664" r:id="rId20"/>
    <p:sldId id="663" r:id="rId21"/>
    <p:sldId id="572" r:id="rId22"/>
    <p:sldId id="665" r:id="rId23"/>
    <p:sldId id="678" r:id="rId24"/>
    <p:sldId id="671" r:id="rId25"/>
    <p:sldId id="641" r:id="rId26"/>
    <p:sldId id="672" r:id="rId27"/>
    <p:sldId id="673" r:id="rId28"/>
    <p:sldId id="675" r:id="rId29"/>
    <p:sldId id="679" r:id="rId30"/>
    <p:sldId id="668" r:id="rId31"/>
    <p:sldId id="676"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9900"/>
    <a:srgbClr val="6F6F6F"/>
    <a:srgbClr val="4F81BD"/>
    <a:srgbClr val="99FF33"/>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7" autoAdjust="0"/>
    <p:restoredTop sz="95420" autoAdjust="0"/>
  </p:normalViewPr>
  <p:slideViewPr>
    <p:cSldViewPr>
      <p:cViewPr>
        <p:scale>
          <a:sx n="75" d="100"/>
          <a:sy n="75" d="100"/>
        </p:scale>
        <p:origin x="-1590" y="-3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27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692CA3-139E-4F89-859F-DF33F483312F}" type="datetimeFigureOut">
              <a:rPr lang="en-GB" smtClean="0"/>
              <a:pPr/>
              <a:t>28/06/2016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A516E6-D0DF-4E17-88A3-D7B91B3A9A4A}" type="slidenum">
              <a:rPr lang="en-GB" smtClean="0"/>
              <a:pPr/>
              <a:t>‹#›</a:t>
            </a:fld>
            <a:endParaRPr lang="en-GB"/>
          </a:p>
        </p:txBody>
      </p:sp>
    </p:spTree>
    <p:extLst>
      <p:ext uri="{BB962C8B-B14F-4D97-AF65-F5344CB8AC3E}">
        <p14:creationId xmlns:p14="http://schemas.microsoft.com/office/powerpoint/2010/main" val="638930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E5CD654-973C-4583-BED4-533C1DEB367C}" type="datetimeFigureOut">
              <a:rPr lang="en-GB"/>
              <a:pPr>
                <a:defRPr/>
              </a:pPr>
              <a:t>28/06/2016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455F070-D093-4F4C-B5B7-0CE283478721}" type="slidenum">
              <a:rPr lang="en-GB"/>
              <a:pPr>
                <a:defRPr/>
              </a:pPr>
              <a:t>‹#›</a:t>
            </a:fld>
            <a:endParaRPr lang="en-GB"/>
          </a:p>
        </p:txBody>
      </p:sp>
    </p:spTree>
    <p:extLst>
      <p:ext uri="{BB962C8B-B14F-4D97-AF65-F5344CB8AC3E}">
        <p14:creationId xmlns:p14="http://schemas.microsoft.com/office/powerpoint/2010/main" val="4027534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Handedness" TargetMode="External"/><Relationship Id="rId13" Type="http://schemas.openxmlformats.org/officeDocument/2006/relationships/hyperlink" Target="http://en.wikipedia.org/wiki/Anna_Gillingham" TargetMode="External"/><Relationship Id="rId3" Type="http://schemas.openxmlformats.org/officeDocument/2006/relationships/hyperlink" Target="http://en.wikipedia.org/wiki/Strephosymbolia" TargetMode="External"/><Relationship Id="rId7" Type="http://schemas.openxmlformats.org/officeDocument/2006/relationships/hyperlink" Target="http://en.wikipedia.org/wiki/History_of_developmental_dyslexia#cite_note-Orton1928-8" TargetMode="External"/><Relationship Id="rId12" Type="http://schemas.openxmlformats.org/officeDocument/2006/relationships/hyperlink" Target="http://en.wikipedia.org/wiki/Grace_Fernald"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en.wikipedia.org/wiki/Lateralization_of_brain_function" TargetMode="External"/><Relationship Id="rId11" Type="http://schemas.openxmlformats.org/officeDocument/2006/relationships/hyperlink" Target="http://en.wikipedia.org/wiki/Helen_Keller" TargetMode="External"/><Relationship Id="rId5" Type="http://schemas.openxmlformats.org/officeDocument/2006/relationships/hyperlink" Target="http://en.wikipedia.org/wiki/History_of_developmental_dyslexia#cite_note-7" TargetMode="External"/><Relationship Id="rId10" Type="http://schemas.openxmlformats.org/officeDocument/2006/relationships/hyperlink" Target="http://en.wikipedia.org/wiki/Kinesthetic" TargetMode="External"/><Relationship Id="rId4" Type="http://schemas.openxmlformats.org/officeDocument/2006/relationships/hyperlink" Target="http://en.wikipedia.org/wiki/History_of_developmental_dyslexia#cite_note-Orton1-6" TargetMode="External"/><Relationship Id="rId9" Type="http://schemas.openxmlformats.org/officeDocument/2006/relationships/hyperlink" Target="http://en.wikipedia.org/wiki/History_of_developmental_dyslexia#cite_note-9" TargetMode="External"/><Relationship Id="rId14" Type="http://schemas.openxmlformats.org/officeDocument/2006/relationships/hyperlink" Target="http://en.wikipedia.org/wiki/History_of_developmental_dyslexia#cite_note-1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Thanks to BA and BPS</a:t>
            </a:r>
          </a:p>
          <a:p>
            <a:pPr eaLnBrk="1" hangingPunct="1">
              <a:spcBef>
                <a:spcPct val="0"/>
              </a:spcBef>
            </a:pPr>
            <a:endParaRPr lang="en-GB" dirty="0" smtClean="0"/>
          </a:p>
          <a:p>
            <a:pPr eaLnBrk="1" hangingPunct="1">
              <a:spcBef>
                <a:spcPct val="0"/>
              </a:spcBef>
            </a:pPr>
            <a:r>
              <a:rPr lang="en-GB" dirty="0" smtClean="0"/>
              <a:t>Topic is dyslexia, a neurodevelopmental disorder that affects the process of learning to read, specifically to decode print and to spell.</a:t>
            </a:r>
          </a:p>
          <a:p>
            <a:pPr eaLnBrk="1" hangingPunct="1">
              <a:spcBef>
                <a:spcPct val="0"/>
              </a:spcBef>
            </a:pPr>
            <a:endParaRPr lang="en-GB" dirty="0" smtClean="0"/>
          </a:p>
          <a:p>
            <a:pPr eaLnBrk="1" hangingPunct="1">
              <a:spcBef>
                <a:spcPct val="0"/>
              </a:spcBef>
            </a:pPr>
            <a:r>
              <a:rPr lang="en-GB" dirty="0" smtClean="0"/>
              <a:t>Dyslexia is a Lifetime persistent disorder which needs intervention.  If people with dyslexia are not properly supported then they can face a downward spiral of poor literacy, poor  education and career prospects.  </a:t>
            </a:r>
          </a:p>
          <a:p>
            <a:pPr eaLnBrk="1" hangingPunct="1">
              <a:spcBef>
                <a:spcPct val="0"/>
              </a:spcBef>
            </a:pPr>
            <a:endParaRPr lang="en-GB" dirty="0"/>
          </a:p>
          <a:p>
            <a:pPr eaLnBrk="1" hangingPunct="1">
              <a:spcBef>
                <a:spcPct val="0"/>
              </a:spcBef>
            </a:pPr>
            <a:r>
              <a:rPr lang="en-GB" dirty="0" smtClean="0"/>
              <a:t>Dyslexia is therefore a problem for society.</a:t>
            </a:r>
          </a:p>
          <a:p>
            <a:pPr eaLnBrk="1" hangingPunct="1">
              <a:spcBef>
                <a:spcPct val="0"/>
              </a:spcBef>
            </a:pPr>
            <a:endParaRPr lang="en-GB" dirty="0"/>
          </a:p>
          <a:p>
            <a:pPr eaLnBrk="1" hangingPunct="1">
              <a:spcBef>
                <a:spcPct val="0"/>
              </a:spcBef>
            </a:pPr>
            <a:r>
              <a:rPr lang="en-GB" dirty="0" smtClean="0"/>
              <a:t>But before we consider dyslexia, we need to consider reading.  What does reading entail?</a:t>
            </a:r>
          </a:p>
          <a:p>
            <a:pPr eaLnBrk="1" hangingPunct="1">
              <a:spcBef>
                <a:spcPct val="0"/>
              </a:spcBef>
            </a:pPr>
            <a:endParaRPr lang="en-GB"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B33A11-6AFD-4066-9E90-8B6E2107A59C}" type="slidenum">
              <a:rPr lang="en-GB"/>
              <a:pPr fontAlgn="base">
                <a:spcBef>
                  <a:spcPct val="0"/>
                </a:spcBef>
                <a:spcAft>
                  <a:spcPct val="0"/>
                </a:spcAft>
                <a:defRPr/>
              </a:pPr>
              <a:t>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Pringle Morgan</a:t>
            </a:r>
          </a:p>
          <a:p>
            <a:r>
              <a:rPr lang="en-GB" dirty="0" smtClean="0"/>
              <a:t>Case of 14-year-old </a:t>
            </a:r>
            <a:r>
              <a:rPr lang="en-GB" dirty="0"/>
              <a:t>boy who had not yet learned to read, yet showed normal intelligence and was generally adept at other activities typical of children of that age</a:t>
            </a:r>
          </a:p>
          <a:p>
            <a:endParaRPr lang="en-GB" dirty="0" smtClean="0"/>
          </a:p>
          <a:p>
            <a:r>
              <a:rPr lang="en-GB" dirty="0" smtClean="0"/>
              <a:t>Hinshelwood</a:t>
            </a:r>
          </a:p>
          <a:p>
            <a:r>
              <a:rPr lang="en-GB" dirty="0"/>
              <a:t>letter reversals, and difficulties with spelling and reading comprehension</a:t>
            </a:r>
          </a:p>
        </p:txBody>
      </p:sp>
      <p:sp>
        <p:nvSpPr>
          <p:cNvPr id="4" name="Slide Number Placeholder 3"/>
          <p:cNvSpPr>
            <a:spLocks noGrp="1"/>
          </p:cNvSpPr>
          <p:nvPr>
            <p:ph type="sldNum" sz="quarter" idx="10"/>
          </p:nvPr>
        </p:nvSpPr>
        <p:spPr/>
        <p:txBody>
          <a:bodyPr/>
          <a:lstStyle/>
          <a:p>
            <a:pPr>
              <a:defRPr/>
            </a:pPr>
            <a:fld id="{5455F070-D093-4F4C-B5B7-0CE283478721}" type="slidenum">
              <a:rPr lang="en-GB" smtClean="0"/>
              <a:pPr>
                <a:defRPr/>
              </a:pPr>
              <a:t>4</a:t>
            </a:fld>
            <a:endParaRPr lang="en-GB"/>
          </a:p>
        </p:txBody>
      </p:sp>
    </p:spTree>
    <p:extLst>
      <p:ext uri="{BB962C8B-B14F-4D97-AF65-F5344CB8AC3E}">
        <p14:creationId xmlns:p14="http://schemas.microsoft.com/office/powerpoint/2010/main" val="87902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hlinkClick r:id="rId3" tooltip="Strephosymbolia"/>
              </a:rPr>
              <a:t>Strephosymbolia</a:t>
            </a:r>
            <a:r>
              <a:rPr lang="en-GB" dirty="0" smtClean="0"/>
              <a:t> </a:t>
            </a:r>
            <a:r>
              <a:rPr lang="en-GB" dirty="0"/>
              <a:t>(meaning 'twisted signs') to describe individuals with dyslexia had difficulty associating the visual forms of words with their spoken forms.</a:t>
            </a:r>
            <a:r>
              <a:rPr lang="en-GB" baseline="30000" dirty="0">
                <a:hlinkClick r:id="rId4"/>
              </a:rPr>
              <a:t>[6</a:t>
            </a:r>
            <a:r>
              <a:rPr lang="en-GB" baseline="30000" dirty="0" smtClean="0">
                <a:hlinkClick r:id="rId4"/>
              </a:rPr>
              <a:t>]</a:t>
            </a:r>
            <a:r>
              <a:rPr lang="en-GB" dirty="0" smtClean="0"/>
              <a:t>.</a:t>
            </a:r>
            <a:r>
              <a:rPr lang="en-GB" baseline="30000" dirty="0" smtClean="0">
                <a:hlinkClick r:id="rId5"/>
              </a:rPr>
              <a:t>[</a:t>
            </a:r>
            <a:r>
              <a:rPr lang="en-GB" baseline="30000" dirty="0">
                <a:hlinkClick r:id="rId5"/>
              </a:rPr>
              <a:t>7]</a:t>
            </a:r>
            <a:r>
              <a:rPr lang="en-GB" dirty="0"/>
              <a:t> He believed the condition was caused by the failure to establish </a:t>
            </a:r>
            <a:r>
              <a:rPr lang="en-GB" dirty="0">
                <a:hlinkClick r:id="rId6" tooltip="Lateralization of brain function"/>
              </a:rPr>
              <a:t>hemispheric dominance</a:t>
            </a:r>
            <a:r>
              <a:rPr lang="en-GB" dirty="0"/>
              <a:t> in the brain.</a:t>
            </a:r>
            <a:r>
              <a:rPr lang="en-GB" baseline="30000" dirty="0">
                <a:hlinkClick r:id="rId7"/>
              </a:rPr>
              <a:t>[8]</a:t>
            </a:r>
            <a:r>
              <a:rPr lang="en-GB" dirty="0"/>
              <a:t> He also observed that the children he worked with were disproportionately </a:t>
            </a:r>
            <a:r>
              <a:rPr lang="en-GB" dirty="0">
                <a:hlinkClick r:id="rId8" tooltip="Handedness"/>
              </a:rPr>
              <a:t>left- or mixed-handed</a:t>
            </a:r>
            <a:r>
              <a:rPr lang="en-GB" dirty="0"/>
              <a:t>, although this finding has been difficult to replicate.</a:t>
            </a:r>
            <a:r>
              <a:rPr lang="en-GB" baseline="30000" dirty="0">
                <a:hlinkClick r:id="rId9"/>
              </a:rPr>
              <a:t>[9]</a:t>
            </a:r>
            <a:r>
              <a:rPr lang="en-GB" dirty="0"/>
              <a:t> </a:t>
            </a:r>
            <a:endParaRPr lang="en-GB" dirty="0" smtClean="0"/>
          </a:p>
          <a:p>
            <a:endParaRPr lang="en-GB" dirty="0"/>
          </a:p>
          <a:p>
            <a:r>
              <a:rPr lang="en-GB" dirty="0" smtClean="0"/>
              <a:t>Influenced </a:t>
            </a:r>
            <a:r>
              <a:rPr lang="en-GB" dirty="0"/>
              <a:t>by the </a:t>
            </a:r>
            <a:r>
              <a:rPr lang="en-GB" dirty="0" err="1">
                <a:hlinkClick r:id="rId10" tooltip="Kinesthetic"/>
              </a:rPr>
              <a:t>kinesthetic</a:t>
            </a:r>
            <a:r>
              <a:rPr lang="en-GB" dirty="0"/>
              <a:t> work of </a:t>
            </a:r>
            <a:r>
              <a:rPr lang="en-GB" dirty="0">
                <a:hlinkClick r:id="rId11" tooltip="Helen Keller"/>
              </a:rPr>
              <a:t>Helen Keller</a:t>
            </a:r>
            <a:r>
              <a:rPr lang="en-GB" dirty="0"/>
              <a:t> and </a:t>
            </a:r>
            <a:r>
              <a:rPr lang="en-GB" dirty="0">
                <a:hlinkClick r:id="rId12" tooltip="Grace Fernald"/>
              </a:rPr>
              <a:t>Grace Fernald</a:t>
            </a:r>
            <a:r>
              <a:rPr lang="en-GB" dirty="0"/>
              <a:t>, and looking for a way to teach reading using both left and right brain functions,</a:t>
            </a:r>
            <a:r>
              <a:rPr lang="en-GB" baseline="30000" dirty="0">
                <a:hlinkClick r:id="rId4"/>
              </a:rPr>
              <a:t>[6]</a:t>
            </a:r>
            <a:r>
              <a:rPr lang="en-GB" dirty="0"/>
              <a:t> </a:t>
            </a:r>
            <a:endParaRPr lang="en-GB" dirty="0" smtClean="0"/>
          </a:p>
          <a:p>
            <a:r>
              <a:rPr lang="en-GB" dirty="0" smtClean="0"/>
              <a:t>Orton </a:t>
            </a:r>
            <a:r>
              <a:rPr lang="en-GB" dirty="0"/>
              <a:t>later worked with psychologist and educator </a:t>
            </a:r>
            <a:r>
              <a:rPr lang="en-GB" dirty="0">
                <a:hlinkClick r:id="rId13" tooltip="Anna Gillingham"/>
              </a:rPr>
              <a:t>Anna Gillingham</a:t>
            </a:r>
            <a:r>
              <a:rPr lang="en-GB" dirty="0"/>
              <a:t> to develop an educational intervention that pioneered the use of simultaneous multisensory instruction.</a:t>
            </a:r>
            <a:r>
              <a:rPr lang="en-GB" baseline="30000" dirty="0">
                <a:hlinkClick r:id="rId14"/>
              </a:rPr>
              <a:t>[10]</a:t>
            </a:r>
            <a:endParaRPr lang="en-GB" dirty="0"/>
          </a:p>
        </p:txBody>
      </p:sp>
      <p:sp>
        <p:nvSpPr>
          <p:cNvPr id="4" name="Slide Number Placeholder 3"/>
          <p:cNvSpPr>
            <a:spLocks noGrp="1"/>
          </p:cNvSpPr>
          <p:nvPr>
            <p:ph type="sldNum" sz="quarter" idx="10"/>
          </p:nvPr>
        </p:nvSpPr>
        <p:spPr/>
        <p:txBody>
          <a:bodyPr/>
          <a:lstStyle/>
          <a:p>
            <a:pPr>
              <a:defRPr/>
            </a:pPr>
            <a:fld id="{5455F070-D093-4F4C-B5B7-0CE283478721}" type="slidenum">
              <a:rPr lang="en-GB" smtClean="0"/>
              <a:pPr>
                <a:defRPr/>
              </a:pPr>
              <a:t>10</a:t>
            </a:fld>
            <a:endParaRPr lang="en-GB"/>
          </a:p>
        </p:txBody>
      </p:sp>
    </p:spTree>
    <p:extLst>
      <p:ext uri="{BB962C8B-B14F-4D97-AF65-F5344CB8AC3E}">
        <p14:creationId xmlns:p14="http://schemas.microsoft.com/office/powerpoint/2010/main" val="7577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a:t>She was born Marion Eves in 1915, in Penarth, South Wales. After school in Penarth, she studied nursing at Cardiff Royal Infirmary and for the next 17 years nursing was her career, ending in Occupational Health in the Westinghouse Co in Chippenham during the Second World War. There she met her husband to be, an engineer, Dennis </a:t>
            </a:r>
            <a:r>
              <a:rPr lang="en-GB" dirty="0" err="1"/>
              <a:t>Welchman</a:t>
            </a:r>
            <a:r>
              <a:rPr lang="en-GB" dirty="0"/>
              <a:t>. They were married in 1943 and had three children, two girls, and a boy.</a:t>
            </a:r>
          </a:p>
          <a:p>
            <a:r>
              <a:rPr lang="en-GB" dirty="0"/>
              <a:t>Howard, the youngest, was a bright boy who had incredible difficulties in learning at school. </a:t>
            </a:r>
            <a:r>
              <a:rPr lang="en-GB" b="1" dirty="0"/>
              <a:t>It was Marion </a:t>
            </a:r>
            <a:r>
              <a:rPr lang="en-GB" b="1" dirty="0" err="1"/>
              <a:t>Welchman's</a:t>
            </a:r>
            <a:r>
              <a:rPr lang="en-GB" b="1" dirty="0"/>
              <a:t> search for help for Howard that led her to dyslexia, and what was to become a lifelong interest.</a:t>
            </a:r>
            <a:endParaRPr lang="en-GB" dirty="0"/>
          </a:p>
          <a:p>
            <a:r>
              <a:rPr lang="en-GB" dirty="0"/>
              <a:t>Her early contacts were with the Invalid Children's Aid Association and their </a:t>
            </a:r>
            <a:r>
              <a:rPr lang="en-GB" b="1" dirty="0"/>
              <a:t>Word Blind Project in the early 1960s</a:t>
            </a:r>
            <a:r>
              <a:rPr lang="en-GB" dirty="0"/>
              <a:t>. Through them </a:t>
            </a:r>
            <a:r>
              <a:rPr lang="en-GB" dirty="0" err="1"/>
              <a:t>Welchman</a:t>
            </a:r>
            <a:r>
              <a:rPr lang="en-GB" dirty="0"/>
              <a:t> made contact with the Orton Dyslexia Society in the United States, who put her in touch with Agnes </a:t>
            </a:r>
            <a:r>
              <a:rPr lang="en-GB" dirty="0" err="1"/>
              <a:t>Wollf</a:t>
            </a:r>
            <a:r>
              <a:rPr lang="en-GB" dirty="0"/>
              <a:t> as a teacher for her son. This was such a success that </a:t>
            </a:r>
            <a:r>
              <a:rPr lang="en-GB" dirty="0" err="1"/>
              <a:t>Welchman</a:t>
            </a:r>
            <a:r>
              <a:rPr lang="en-GB" dirty="0"/>
              <a:t> decided to spread her knowledge and </a:t>
            </a:r>
            <a:r>
              <a:rPr lang="en-GB" b="1" dirty="0"/>
              <a:t>invited Sally Childs, a teacher who had worked with the Gillingham, </a:t>
            </a:r>
            <a:r>
              <a:rPr lang="en-GB" b="1" dirty="0" err="1"/>
              <a:t>Stillman</a:t>
            </a:r>
            <a:r>
              <a:rPr lang="en-GB" b="1" dirty="0"/>
              <a:t> teaching programme of multisensory teaching in the US, to run a training course for teachers in Bath.</a:t>
            </a:r>
            <a:endParaRPr lang="en-GB" dirty="0"/>
          </a:p>
          <a:p>
            <a:r>
              <a:rPr lang="en-GB" dirty="0"/>
              <a:t>It was </a:t>
            </a:r>
            <a:r>
              <a:rPr lang="en-GB" dirty="0" err="1"/>
              <a:t>Welchman's</a:t>
            </a:r>
            <a:r>
              <a:rPr lang="en-GB" dirty="0"/>
              <a:t> drive and determination that raised the money to set this up and the first course was held in 1969, with 13 state teachers and 10 from independent schools taking part. The demand for places was so great that the course was repeated for the next four years.</a:t>
            </a:r>
          </a:p>
          <a:p>
            <a:r>
              <a:rPr lang="en-GB" dirty="0"/>
              <a:t>Having begun to get the teachers organised, </a:t>
            </a:r>
            <a:r>
              <a:rPr lang="en-GB" dirty="0" err="1"/>
              <a:t>Welchman</a:t>
            </a:r>
            <a:r>
              <a:rPr lang="en-GB" dirty="0"/>
              <a:t> turned her attention to the parents. By 1970 she had travelled the country talking to parents and setting up local associations of parents and teachers, the first being in Bath in 1966. The need for a national organisation was becoming urgent and, with </a:t>
            </a:r>
            <a:r>
              <a:rPr lang="en-GB" dirty="0" err="1"/>
              <a:t>Welchman's</a:t>
            </a:r>
            <a:r>
              <a:rPr lang="en-GB" dirty="0"/>
              <a:t> encouragement, eight local associations banded together to form the British Dyslexia Association in 1972. Twenty-five years later, the BDA has 100 local associations and over 75 corporate members.</a:t>
            </a:r>
          </a:p>
          <a:p>
            <a:r>
              <a:rPr lang="en-GB" dirty="0"/>
              <a:t>After the death of her husband in 1984 she travelled widely and her personal contacts led to activity in places as far apart as South Africa, where a trust bears her name, and Singapore, where she was invited to the first meeting of the Singapore Dyslexia Association. When ill-health prevented her travelling, she maintained and made new contacts with parents and teachers in Nigeria and India and she eagerly supported the foundation of the European Dyslexia Association. She was delighted to be the first overseas recipient of the International Leadership Award of the Orton Dyslexia Society and very proud to be appointed MBE in 1992.</a:t>
            </a:r>
          </a:p>
          <a:p>
            <a:r>
              <a:rPr lang="en-GB" dirty="0"/>
              <a:t>Her conviction that dyslexia has no boundaries led to her involvement in the setting up of the World Dyslexia Network Foundation in 1995 (her 80th year) and her dream of a truly international dyslexia family drew a step closer with the launch of the WDNF's first project - the Dyslexia Research Website to coincide with the 1896-1996 "100 Years of Dyslexia" campaign in November last year.</a:t>
            </a:r>
          </a:p>
          <a:p>
            <a:r>
              <a:rPr lang="en-GB" dirty="0"/>
              <a:t>The BDA's 4th International Conference, held last month in York, and attracting over 600 delegates, was the first she had not been able to attend but a concert in her honour enabled the BDA to show their appreciation of this "mother from Bath who thought she could do something".</a:t>
            </a:r>
          </a:p>
          <a:p>
            <a:r>
              <a:rPr lang="en-GB" dirty="0"/>
              <a:t>Marion Eves, charity administrator: born Penarth 6 June 1915; MBE 1992; married 1943 Dennis </a:t>
            </a:r>
            <a:r>
              <a:rPr lang="en-GB" dirty="0" err="1"/>
              <a:t>Welchman</a:t>
            </a:r>
            <a:r>
              <a:rPr lang="en-GB" dirty="0"/>
              <a:t> (died 1984; one son, two daughters); died Hatch End, Middlesex 19 April 1997.</a:t>
            </a:r>
          </a:p>
          <a:p>
            <a:r>
              <a:rPr lang="en-GB" dirty="0"/>
              <a:t> </a:t>
            </a:r>
          </a:p>
          <a:p>
            <a:endParaRPr lang="en-GB" dirty="0"/>
          </a:p>
        </p:txBody>
      </p:sp>
      <p:sp>
        <p:nvSpPr>
          <p:cNvPr id="4" name="Slide Number Placeholder 3"/>
          <p:cNvSpPr>
            <a:spLocks noGrp="1"/>
          </p:cNvSpPr>
          <p:nvPr>
            <p:ph type="sldNum" sz="quarter" idx="10"/>
          </p:nvPr>
        </p:nvSpPr>
        <p:spPr/>
        <p:txBody>
          <a:bodyPr/>
          <a:lstStyle/>
          <a:p>
            <a:pPr>
              <a:defRPr/>
            </a:pPr>
            <a:fld id="{5455F070-D093-4F4C-B5B7-0CE283478721}" type="slidenum">
              <a:rPr lang="en-GB" smtClean="0"/>
              <a:pPr>
                <a:defRPr/>
              </a:pPr>
              <a:t>16</a:t>
            </a:fld>
            <a:endParaRPr lang="en-GB"/>
          </a:p>
        </p:txBody>
      </p:sp>
    </p:spTree>
    <p:extLst>
      <p:ext uri="{BB962C8B-B14F-4D97-AF65-F5344CB8AC3E}">
        <p14:creationId xmlns:p14="http://schemas.microsoft.com/office/powerpoint/2010/main" val="17755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455F070-D093-4F4C-B5B7-0CE283478721}" type="slidenum">
              <a:rPr lang="en-GB" smtClean="0"/>
              <a:pPr>
                <a:defRPr/>
              </a:pPr>
              <a:t>21</a:t>
            </a:fld>
            <a:endParaRPr lang="en-GB"/>
          </a:p>
        </p:txBody>
      </p:sp>
    </p:spTree>
    <p:extLst>
      <p:ext uri="{BB962C8B-B14F-4D97-AF65-F5344CB8AC3E}">
        <p14:creationId xmlns:p14="http://schemas.microsoft.com/office/powerpoint/2010/main" val="273960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C9FF714-03A3-47D0-A429-A4FADC37E492}" type="datetime1">
              <a:rPr lang="en-GB" smtClean="0"/>
              <a:t>28/06/2016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F9CE2E2-FF4F-476C-B792-1327420297FD}"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4CB63E2-C058-45BA-8670-BA9798F6D418}" type="datetime1">
              <a:rPr lang="en-GB" smtClean="0"/>
              <a:t>28/06/2016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4EF0796-41D5-472C-8F10-FDF8DF5B9AF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C2E3629-EA06-429F-B22B-D8271D3FF43C}" type="datetime1">
              <a:rPr lang="en-GB" smtClean="0"/>
              <a:t>28/06/2016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04FC17F-429B-4048-B31A-2C1D229D736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55AABB2-7FCA-4BE5-A2B4-6689C12482D9}" type="datetime1">
              <a:rPr lang="en-GB" smtClean="0"/>
              <a:t>28/06/2016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ABF8EE0-AD7F-4AD8-8E7E-3205A4D16595}"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DE68D5-E0F3-4931-AA8E-578277697712}" type="datetime1">
              <a:rPr lang="en-GB" smtClean="0"/>
              <a:t>28/06/2016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1ECEB71-BC8B-4539-8922-0B363C547FD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200470F-5530-4932-8B60-CD11A850C7A5}" type="datetime1">
              <a:rPr lang="en-GB" smtClean="0"/>
              <a:t>28/06/2016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4C29360-D161-47D6-8E74-B00CA04BDAAD}"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C63C9F9-2C28-44E2-9C5D-A864EA16EF25}" type="datetime1">
              <a:rPr lang="en-GB" smtClean="0"/>
              <a:t>28/06/2016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600DB68-FBCF-4CFE-90A6-411B5A27240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77CF5B3-1215-47C3-A59E-490CFCB1F35D}" type="datetime1">
              <a:rPr lang="en-GB" smtClean="0"/>
              <a:t>28/06/2016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24F1F0A-1A09-4FB4-9ECA-F6D1568B2F31}"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422AD8-5150-41C3-BB2B-8259E8832FA7}" type="datetime1">
              <a:rPr lang="en-GB" smtClean="0"/>
              <a:t>28/06/2016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A43A75D1-3968-4CD0-A1A7-AB2B23AB9EBD}"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77355B-F3F9-456F-AC0A-D115383CF742}" type="datetime1">
              <a:rPr lang="en-GB" smtClean="0"/>
              <a:t>28/06/2016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07DC08C-BDD7-4B5B-B9DB-C451594CAD86}"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1ACD8E-0705-4E70-8B2B-E45545CBBA30}" type="datetime1">
              <a:rPr lang="en-GB" smtClean="0"/>
              <a:t>28/06/2016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E9521D2-40B6-43EC-B437-0EFC0CA3F5F5}"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C43F431-CA40-43FC-A5D2-7DF65269B8F6}" type="datetime1">
              <a:rPr lang="en-GB" smtClean="0"/>
              <a:t>28/06/2016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34B332-D231-4D6C-B4E8-B3DE6B6559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cid:51c1ff31-c787-4b58-851b-0c03aff9cdb8@ad.oak.ox.ac.uk" TargetMode="External"/><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cid:37708397-cfe1-4d06-89e2-c24af1704a60@ad.oak.ox.ac.uk"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oogle.co.uk/url?sa=i&amp;rct=j&amp;q=&amp;esrc=s&amp;frm=1&amp;source=images&amp;cd=&amp;cad=rja&amp;uact=8&amp;ved=0ahUKEwjGsorzx7TNAhWDI8AKHWOJD2wQjRwIBw&amp;url=http://www.pdf.net/applied-trauma-psychology-faculty.html&amp;psig=AFQjCNGkGct3RbxaBhUXGwTSuqV1DrvHCQ&amp;ust=1466441894016974" TargetMode="External"/><Relationship Id="rId5" Type="http://schemas.openxmlformats.org/officeDocument/2006/relationships/image" Target="../media/image27.jpeg"/><Relationship Id="rId4" Type="http://schemas.openxmlformats.org/officeDocument/2006/relationships/hyperlink" Target="https://www.google.co.uk/url?sa=i&amp;rct=j&amp;q=&amp;esrc=s&amp;frm=1&amp;source=images&amp;cd=&amp;cad=rja&amp;uact=8&amp;ved=0ahUKEwjXmvHfx7TNAhVLCcAKHWqwB3IQjRwIBw&amp;url=https://www.st-andrews.ac.uk/600/events/celebration/graduation/rutter/&amp;psig=AFQjCNGRRdILDH0634Xga7jmCKg-3QBxTg&amp;ust=146644182908214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hyperlink" Target="https://www.amazon.co.uk/Dyslexia-Key-Debates-Educational-Policy/dp/1474233759/ref=sr_1_19?ie=UTF8&amp;qid=1466356806&amp;sr=8-19&amp;keywords=dyslexi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amazon.co.uk/Childrens-Literacy-Development-Developmental-Psychology/dp/0340808004/ref=sr_1_1?ie=UTF8&amp;qid=1466356713&amp;sr=8-1&amp;keywords=mcbride+Chang" TargetMode="External"/><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www.amazon.co.uk/Redbrick-architectural-history-Britains-universities/dp/0198716125/ref=sr_1_1?s=books&amp;ie=UTF8&amp;qid=1466356520&amp;sr=1-1&amp;keywords=william+why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73238"/>
            <a:ext cx="9144000" cy="3743325"/>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4351" name="Rectangle 4"/>
          <p:cNvSpPr>
            <a:spLocks noChangeArrowheads="1"/>
          </p:cNvSpPr>
          <p:nvPr/>
        </p:nvSpPr>
        <p:spPr bwMode="auto">
          <a:xfrm>
            <a:off x="176213" y="2205038"/>
            <a:ext cx="8967787" cy="2739211"/>
          </a:xfrm>
          <a:prstGeom prst="rect">
            <a:avLst/>
          </a:prstGeom>
          <a:noFill/>
          <a:ln w="9525">
            <a:noFill/>
            <a:miter lim="800000"/>
            <a:headEnd/>
            <a:tailEnd/>
          </a:ln>
        </p:spPr>
        <p:txBody>
          <a:bodyPr>
            <a:spAutoFit/>
          </a:bodyPr>
          <a:lstStyle/>
          <a:p>
            <a:pPr algn="ctr"/>
            <a:r>
              <a:rPr lang="en-GB" sz="4000" dirty="0" smtClean="0"/>
              <a:t> </a:t>
            </a:r>
            <a:r>
              <a:rPr lang="en-GB" sz="4400" dirty="0"/>
              <a:t>The Dyslexia Archive: </a:t>
            </a:r>
            <a:endParaRPr lang="en-GB" sz="4400" dirty="0" smtClean="0"/>
          </a:p>
          <a:p>
            <a:pPr algn="ctr"/>
            <a:r>
              <a:rPr lang="en-GB" sz="4400" dirty="0" smtClean="0"/>
              <a:t>Introducing </a:t>
            </a:r>
            <a:r>
              <a:rPr lang="en-GB" sz="4400" dirty="0"/>
              <a:t>a New Project in the History of Dyslexia 	</a:t>
            </a:r>
          </a:p>
          <a:p>
            <a:pPr algn="r"/>
            <a:r>
              <a:rPr lang="en-GB" sz="4000" b="1" dirty="0" smtClean="0"/>
              <a:t> </a:t>
            </a:r>
            <a:endParaRPr lang="en-GB" sz="4000" dirty="0">
              <a:latin typeface="Calibri" pitchFamily="34" charset="0"/>
            </a:endParaRPr>
          </a:p>
        </p:txBody>
      </p:sp>
      <p:graphicFrame>
        <p:nvGraphicFramePr>
          <p:cNvPr id="14349" name="Object 13"/>
          <p:cNvGraphicFramePr>
            <a:graphicFrameLocks noChangeAspect="1"/>
          </p:cNvGraphicFramePr>
          <p:nvPr/>
        </p:nvGraphicFramePr>
        <p:xfrm>
          <a:off x="5795963" y="5661025"/>
          <a:ext cx="3251200" cy="1041400"/>
        </p:xfrm>
        <a:graphic>
          <a:graphicData uri="http://schemas.openxmlformats.org/presentationml/2006/ole">
            <mc:AlternateContent xmlns:mc="http://schemas.openxmlformats.org/markup-compatibility/2006">
              <mc:Choice xmlns:v="urn:schemas-microsoft-com:vml" Requires="v">
                <p:oleObj spid="_x0000_s265327" name="Image" r:id="rId4" imgW="3250794" imgH="1041270" progId="">
                  <p:embed/>
                </p:oleObj>
              </mc:Choice>
              <mc:Fallback>
                <p:oleObj name="Image" r:id="rId4" imgW="3250794" imgH="104127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5661025"/>
                        <a:ext cx="32512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58" name="Object 22"/>
          <p:cNvGraphicFramePr>
            <a:graphicFrameLocks noChangeAspect="1"/>
          </p:cNvGraphicFramePr>
          <p:nvPr>
            <p:extLst>
              <p:ext uri="{D42A27DB-BD31-4B8C-83A1-F6EECF244321}">
                <p14:modId xmlns:p14="http://schemas.microsoft.com/office/powerpoint/2010/main" val="3629893198"/>
              </p:ext>
            </p:extLst>
          </p:nvPr>
        </p:nvGraphicFramePr>
        <p:xfrm>
          <a:off x="4267993" y="5726113"/>
          <a:ext cx="784225" cy="1008063"/>
        </p:xfrm>
        <a:graphic>
          <a:graphicData uri="http://schemas.openxmlformats.org/presentationml/2006/ole">
            <mc:AlternateContent xmlns:mc="http://schemas.openxmlformats.org/markup-compatibility/2006">
              <mc:Choice xmlns:v="urn:schemas-microsoft-com:vml" Requires="v">
                <p:oleObj spid="_x0000_s265328" name="Image" r:id="rId6" imgW="1438537" imgH="1846779" progId="">
                  <p:embed/>
                </p:oleObj>
              </mc:Choice>
              <mc:Fallback>
                <p:oleObj name="Image" r:id="rId6" imgW="1438537" imgH="184677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993" y="5726113"/>
                        <a:ext cx="78422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5236" name="Picture 20" descr="C:\Users\snowling\Desktop\127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750" y="-346349"/>
            <a:ext cx="47625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9" cstate="print"/>
          <a:srcRect/>
          <a:stretch>
            <a:fillRect/>
          </a:stretch>
        </p:blipFill>
        <p:spPr bwMode="auto">
          <a:xfrm>
            <a:off x="150267" y="3596969"/>
            <a:ext cx="1540716" cy="166264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43A75D1-3968-4CD0-A1A7-AB2B23AB9EBD}" type="slidenum">
              <a:rPr lang="en-GB" smtClean="0"/>
              <a:pPr>
                <a:defRPr/>
              </a:pPr>
              <a:t>1</a:t>
            </a:fld>
            <a:endParaRPr lang="en-GB"/>
          </a:p>
        </p:txBody>
      </p:sp>
    </p:spTree>
    <p:extLst>
      <p:ext uri="{BB962C8B-B14F-4D97-AF65-F5344CB8AC3E}">
        <p14:creationId xmlns:p14="http://schemas.microsoft.com/office/powerpoint/2010/main" val="3823811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10006.JPG"/>
          <p:cNvPicPr>
            <a:picLocks noChangeAspect="1"/>
          </p:cNvPicPr>
          <p:nvPr/>
        </p:nvPicPr>
        <p:blipFill>
          <a:blip r:embed="rId3" cstate="print"/>
          <a:stretch>
            <a:fillRect/>
          </a:stretch>
        </p:blipFill>
        <p:spPr>
          <a:xfrm>
            <a:off x="402308" y="1268760"/>
            <a:ext cx="3528392" cy="5319051"/>
          </a:xfrm>
          <a:prstGeom prst="rect">
            <a:avLst/>
          </a:prstGeom>
        </p:spPr>
      </p:pic>
      <p:sp>
        <p:nvSpPr>
          <p:cNvPr id="3" name="Title 2"/>
          <p:cNvSpPr>
            <a:spLocks noGrp="1"/>
          </p:cNvSpPr>
          <p:nvPr>
            <p:ph type="title"/>
          </p:nvPr>
        </p:nvSpPr>
        <p:spPr/>
        <p:txBody>
          <a:bodyPr/>
          <a:lstStyle/>
          <a:p>
            <a:r>
              <a:rPr lang="en-GB" dirty="0" err="1" smtClean="0">
                <a:solidFill>
                  <a:schemeClr val="tx2"/>
                </a:solidFill>
              </a:rPr>
              <a:t>Strephosymbolia</a:t>
            </a:r>
            <a:endParaRPr lang="en-GB" dirty="0">
              <a:solidFill>
                <a:schemeClr val="tx2"/>
              </a:solidFill>
            </a:endParaRPr>
          </a:p>
        </p:txBody>
      </p:sp>
      <p:pic>
        <p:nvPicPr>
          <p:cNvPr id="266242" name="Picture 2" descr="http://ts4.mm.bing.net/th?id=H.4878066122229815&amp;w=109&amp;h=118&amp;c=7&amp;rs=1&amp;pid=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988839"/>
            <a:ext cx="2535648" cy="2745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6056" y="5085184"/>
            <a:ext cx="3851859" cy="954107"/>
          </a:xfrm>
          <a:prstGeom prst="rect">
            <a:avLst/>
          </a:prstGeom>
          <a:noFill/>
        </p:spPr>
        <p:txBody>
          <a:bodyPr wrap="square" rtlCol="0">
            <a:spAutoFit/>
          </a:bodyPr>
          <a:lstStyle/>
          <a:p>
            <a:pPr algn="ctr"/>
            <a:r>
              <a:rPr lang="en-GB" sz="2800" dirty="0" smtClean="0"/>
              <a:t>Samuel Torrey Orton </a:t>
            </a:r>
          </a:p>
          <a:p>
            <a:pPr algn="ctr"/>
            <a:r>
              <a:rPr lang="en-GB" sz="2800" dirty="0" smtClean="0"/>
              <a:t>(1879-1948) in 1925</a:t>
            </a:r>
            <a:endParaRPr lang="en-GB" sz="2800" dirty="0"/>
          </a:p>
        </p:txBody>
      </p:sp>
      <p:sp>
        <p:nvSpPr>
          <p:cNvPr id="5" name="Slide Number Placeholder 4"/>
          <p:cNvSpPr>
            <a:spLocks noGrp="1"/>
          </p:cNvSpPr>
          <p:nvPr>
            <p:ph type="sldNum" sz="quarter" idx="12"/>
          </p:nvPr>
        </p:nvSpPr>
        <p:spPr/>
        <p:txBody>
          <a:bodyPr/>
          <a:lstStyle/>
          <a:p>
            <a:pPr>
              <a:defRPr/>
            </a:pPr>
            <a:fld id="{524F1F0A-1A09-4FB4-9ECA-F6D1568B2F31}" type="slidenum">
              <a:rPr lang="en-GB" smtClean="0"/>
              <a:pPr>
                <a:defRPr/>
              </a:pPr>
              <a:t>10</a:t>
            </a:fld>
            <a:endParaRPr lang="en-GB"/>
          </a:p>
        </p:txBody>
      </p:sp>
    </p:spTree>
    <p:extLst>
      <p:ext uri="{BB962C8B-B14F-4D97-AF65-F5344CB8AC3E}">
        <p14:creationId xmlns:p14="http://schemas.microsoft.com/office/powerpoint/2010/main" val="3276803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FOUNDERS</a:t>
            </a:r>
            <a:endParaRPr lang="en-GB" dirty="0"/>
          </a:p>
        </p:txBody>
      </p:sp>
      <p:sp>
        <p:nvSpPr>
          <p:cNvPr id="3" name="Text Placeholder 2"/>
          <p:cNvSpPr>
            <a:spLocks noGrp="1"/>
          </p:cNvSpPr>
          <p:nvPr>
            <p:ph type="body" idx="1"/>
          </p:nvPr>
        </p:nvSpPr>
        <p:spPr/>
        <p:txBody>
          <a:bodyPr/>
          <a:lstStyle/>
          <a:p>
            <a:r>
              <a:rPr lang="en-GB" dirty="0" smtClean="0"/>
              <a:t>The Dyslexia Movement in the UK</a:t>
            </a:r>
            <a:endParaRPr lang="en-GB" dirty="0"/>
          </a:p>
        </p:txBody>
      </p:sp>
      <p:sp>
        <p:nvSpPr>
          <p:cNvPr id="4" name="Slide Number Placeholder 3"/>
          <p:cNvSpPr>
            <a:spLocks noGrp="1"/>
          </p:cNvSpPr>
          <p:nvPr>
            <p:ph type="sldNum" sz="quarter" idx="12"/>
          </p:nvPr>
        </p:nvSpPr>
        <p:spPr/>
        <p:txBody>
          <a:bodyPr/>
          <a:lstStyle/>
          <a:p>
            <a:pPr>
              <a:defRPr/>
            </a:pPr>
            <a:fld id="{C1ECEB71-BC8B-4539-8922-0B363C547FD4}" type="slidenum">
              <a:rPr lang="en-GB" smtClean="0"/>
              <a:pPr>
                <a:defRPr/>
              </a:pPr>
              <a:t>11</a:t>
            </a:fld>
            <a:endParaRPr lang="en-GB"/>
          </a:p>
        </p:txBody>
      </p:sp>
    </p:spTree>
    <p:extLst>
      <p:ext uri="{BB962C8B-B14F-4D97-AF65-F5344CB8AC3E}">
        <p14:creationId xmlns:p14="http://schemas.microsoft.com/office/powerpoint/2010/main" val="2857770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ICAA Word Blind Centre</a:t>
            </a:r>
            <a:endParaRPr lang="en-GB" dirty="0">
              <a:solidFill>
                <a:schemeClr val="tx2"/>
              </a:solidFill>
            </a:endParaRPr>
          </a:p>
        </p:txBody>
      </p:sp>
      <p:sp>
        <p:nvSpPr>
          <p:cNvPr id="4" name="Content Placeholder 3"/>
          <p:cNvSpPr>
            <a:spLocks noGrp="1"/>
          </p:cNvSpPr>
          <p:nvPr>
            <p:ph sz="half" idx="1"/>
          </p:nvPr>
        </p:nvSpPr>
        <p:spPr>
          <a:xfrm>
            <a:off x="457200" y="1412776"/>
            <a:ext cx="4762872" cy="4525963"/>
          </a:xfrm>
        </p:spPr>
        <p:txBody>
          <a:bodyPr/>
          <a:lstStyle/>
          <a:p>
            <a:r>
              <a:rPr lang="en-GB" dirty="0" smtClean="0"/>
              <a:t>Established in 1962 as a ‘Project’ funded by Invalid Children’s Aid Association (now ICAN).</a:t>
            </a:r>
          </a:p>
          <a:p>
            <a:r>
              <a:rPr lang="en-GB" dirty="0" smtClean="0"/>
              <a:t>Concerned with research and remediation</a:t>
            </a:r>
          </a:p>
          <a:p>
            <a:r>
              <a:rPr lang="en-GB" dirty="0"/>
              <a:t>Director was Dr White </a:t>
            </a:r>
            <a:r>
              <a:rPr lang="en-GB" dirty="0" smtClean="0"/>
              <a:t>Franklin who recruited a multidisciplinary team of neurologists, psychologists and educators</a:t>
            </a:r>
            <a:endParaRPr lang="en-GB" dirty="0"/>
          </a:p>
          <a:p>
            <a:pPr marL="0" indent="0">
              <a:buNone/>
            </a:pPr>
            <a:endParaRPr lang="en-GB" dirty="0" smtClean="0"/>
          </a:p>
          <a:p>
            <a:endParaRPr lang="en-GB" dirty="0"/>
          </a:p>
        </p:txBody>
      </p:sp>
      <p:pic>
        <p:nvPicPr>
          <p:cNvPr id="279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1424" y="1772816"/>
            <a:ext cx="2510824" cy="3700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64C29360-D161-47D6-8E74-B00CA04BDAAD}" type="slidenum">
              <a:rPr lang="en-GB" smtClean="0"/>
              <a:pPr>
                <a:defRPr/>
              </a:pPr>
              <a:t>12</a:t>
            </a:fld>
            <a:endParaRPr lang="en-GB"/>
          </a:p>
        </p:txBody>
      </p:sp>
    </p:spTree>
    <p:extLst>
      <p:ext uri="{BB962C8B-B14F-4D97-AF65-F5344CB8AC3E}">
        <p14:creationId xmlns:p14="http://schemas.microsoft.com/office/powerpoint/2010/main" val="1250538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Sandhya Naidoo</a:t>
            </a:r>
            <a:br>
              <a:rPr lang="en-GB" dirty="0" smtClean="0">
                <a:solidFill>
                  <a:schemeClr val="tx2"/>
                </a:solidFill>
              </a:rPr>
            </a:br>
            <a:r>
              <a:rPr lang="en-GB" sz="3200" dirty="0" smtClean="0">
                <a:solidFill>
                  <a:schemeClr val="tx2"/>
                </a:solidFill>
              </a:rPr>
              <a:t>“my family was riddled with dyslexia”</a:t>
            </a:r>
            <a:endParaRPr lang="en-GB" sz="3200" dirty="0">
              <a:solidFill>
                <a:schemeClr val="tx2"/>
              </a:solidFill>
            </a:endParaRPr>
          </a:p>
        </p:txBody>
      </p:sp>
      <p:pic>
        <p:nvPicPr>
          <p:cNvPr id="3" name="Picture 2" descr="cid:51c1ff31-c787-4b58-851b-0c03aff9cdb8@ad.oak.ox.ac.uk"/>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55576" y="1484784"/>
            <a:ext cx="792088" cy="1224136"/>
          </a:xfrm>
          <a:prstGeom prst="rect">
            <a:avLst/>
          </a:prstGeom>
          <a:noFill/>
          <a:ln>
            <a:noFill/>
          </a:ln>
        </p:spPr>
      </p:pic>
      <p:pic>
        <p:nvPicPr>
          <p:cNvPr id="4" name="Picture 3" descr="cid:37708397-cfe1-4d06-89e2-c24af1704a60@ad.oak.ox.ac.uk"/>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868144" y="4481665"/>
            <a:ext cx="3048000" cy="2286000"/>
          </a:xfrm>
          <a:prstGeom prst="rect">
            <a:avLst/>
          </a:prstGeom>
          <a:noFill/>
          <a:ln>
            <a:noFill/>
          </a:ln>
        </p:spPr>
      </p:pic>
      <p:sp>
        <p:nvSpPr>
          <p:cNvPr id="6" name="TextBox 5"/>
          <p:cNvSpPr txBox="1"/>
          <p:nvPr/>
        </p:nvSpPr>
        <p:spPr>
          <a:xfrm>
            <a:off x="1979713" y="1484784"/>
            <a:ext cx="7056784" cy="1754326"/>
          </a:xfrm>
          <a:prstGeom prst="rect">
            <a:avLst/>
          </a:prstGeom>
          <a:noFill/>
        </p:spPr>
        <p:txBody>
          <a:bodyPr wrap="square" rtlCol="0">
            <a:spAutoFit/>
          </a:bodyPr>
          <a:lstStyle/>
          <a:p>
            <a:r>
              <a:rPr lang="en-GB" dirty="0" smtClean="0"/>
              <a:t>Mother was Norwegian – in Norway her cousin went to a Word Blind School.</a:t>
            </a:r>
          </a:p>
          <a:p>
            <a:endParaRPr lang="en-GB" dirty="0"/>
          </a:p>
          <a:p>
            <a:r>
              <a:rPr lang="en-GB" dirty="0" smtClean="0"/>
              <a:t>Trained in Education with Frank </a:t>
            </a:r>
            <a:r>
              <a:rPr lang="en-GB" dirty="0" err="1" smtClean="0"/>
              <a:t>Schonell</a:t>
            </a:r>
            <a:r>
              <a:rPr lang="en-GB" dirty="0" smtClean="0"/>
              <a:t>; became the Educational Psychologist at the ICAA Word Blind Centre following a period as a teacher of ‘difficult children’ in Hounslow LEA.</a:t>
            </a:r>
            <a:endParaRPr lang="en-GB" dirty="0"/>
          </a:p>
        </p:txBody>
      </p:sp>
      <p:sp>
        <p:nvSpPr>
          <p:cNvPr id="7" name="TextBox 6"/>
          <p:cNvSpPr txBox="1"/>
          <p:nvPr/>
        </p:nvSpPr>
        <p:spPr>
          <a:xfrm>
            <a:off x="323528" y="3429000"/>
            <a:ext cx="5814412" cy="4247317"/>
          </a:xfrm>
          <a:prstGeom prst="rect">
            <a:avLst/>
          </a:prstGeom>
          <a:noFill/>
        </p:spPr>
        <p:txBody>
          <a:bodyPr wrap="none" rtlCol="0">
            <a:spAutoFit/>
          </a:bodyPr>
          <a:lstStyle/>
          <a:p>
            <a:r>
              <a:rPr lang="en-GB" dirty="0" smtClean="0"/>
              <a:t>Philip Vernon introduced Sandhya as a mature student</a:t>
            </a:r>
          </a:p>
          <a:p>
            <a:r>
              <a:rPr lang="en-GB" dirty="0" smtClean="0"/>
              <a:t>to Oliver Zangwill who encouraged her to develop</a:t>
            </a:r>
          </a:p>
          <a:p>
            <a:r>
              <a:rPr lang="en-GB" dirty="0" smtClean="0"/>
              <a:t>her theory on Cerebral dominance and handedness </a:t>
            </a:r>
          </a:p>
          <a:p>
            <a:r>
              <a:rPr lang="en-GB" dirty="0" smtClean="0"/>
              <a:t>in dyslexia.  She studied at Cambridge while a </a:t>
            </a:r>
          </a:p>
          <a:p>
            <a:r>
              <a:rPr lang="en-GB" dirty="0" smtClean="0"/>
              <a:t>mother of 3 children.</a:t>
            </a:r>
          </a:p>
          <a:p>
            <a:endParaRPr lang="en-GB" dirty="0"/>
          </a:p>
          <a:p>
            <a:r>
              <a:rPr lang="en-GB" dirty="0" smtClean="0"/>
              <a:t>Published landmark text ‘Specific Dyslexia’.</a:t>
            </a:r>
          </a:p>
          <a:p>
            <a:endParaRPr lang="en-GB" dirty="0"/>
          </a:p>
          <a:p>
            <a:r>
              <a:rPr lang="en-GB" dirty="0" smtClean="0"/>
              <a:t>Later was appointed first </a:t>
            </a:r>
            <a:r>
              <a:rPr lang="en-GB" dirty="0" err="1" smtClean="0"/>
              <a:t>headteacher</a:t>
            </a:r>
            <a:r>
              <a:rPr lang="en-GB" dirty="0" smtClean="0"/>
              <a:t> of </a:t>
            </a:r>
          </a:p>
          <a:p>
            <a:r>
              <a:rPr lang="en-GB" dirty="0" smtClean="0"/>
              <a:t>Dawn House School for children with Language </a:t>
            </a:r>
          </a:p>
          <a:p>
            <a:r>
              <a:rPr lang="en-GB" dirty="0" smtClean="0"/>
              <a:t>Impairment.</a:t>
            </a:r>
          </a:p>
          <a:p>
            <a:endParaRPr lang="en-GB" dirty="0"/>
          </a:p>
          <a:p>
            <a:endParaRPr lang="en-GB" dirty="0" smtClean="0"/>
          </a:p>
          <a:p>
            <a:endParaRPr lang="en-GB" dirty="0"/>
          </a:p>
          <a:p>
            <a:endParaRPr lang="en-GB" dirty="0"/>
          </a:p>
        </p:txBody>
      </p:sp>
      <p:sp>
        <p:nvSpPr>
          <p:cNvPr id="5" name="Slide Number Placeholder 4"/>
          <p:cNvSpPr>
            <a:spLocks noGrp="1"/>
          </p:cNvSpPr>
          <p:nvPr>
            <p:ph type="sldNum" sz="quarter" idx="12"/>
          </p:nvPr>
        </p:nvSpPr>
        <p:spPr/>
        <p:txBody>
          <a:bodyPr/>
          <a:lstStyle/>
          <a:p>
            <a:pPr>
              <a:defRPr/>
            </a:pPr>
            <a:fld id="{524F1F0A-1A09-4FB4-9ECA-F6D1568B2F31}" type="slidenum">
              <a:rPr lang="en-GB" smtClean="0"/>
              <a:pPr>
                <a:defRPr/>
              </a:pPr>
              <a:t>13</a:t>
            </a:fld>
            <a:endParaRPr lang="en-GB"/>
          </a:p>
        </p:txBody>
      </p:sp>
    </p:spTree>
    <p:extLst>
      <p:ext uri="{BB962C8B-B14F-4D97-AF65-F5344CB8AC3E}">
        <p14:creationId xmlns:p14="http://schemas.microsoft.com/office/powerpoint/2010/main" val="2785837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Professor Tim Miles OBE</a:t>
            </a:r>
            <a:br>
              <a:rPr lang="en-GB" dirty="0" smtClean="0">
                <a:solidFill>
                  <a:schemeClr val="tx2"/>
                </a:solidFill>
              </a:rPr>
            </a:br>
            <a:r>
              <a:rPr lang="en-US" sz="2800" dirty="0" smtClean="0">
                <a:solidFill>
                  <a:schemeClr val="tx2"/>
                </a:solidFill>
              </a:rPr>
              <a:t>“Come </a:t>
            </a:r>
            <a:r>
              <a:rPr lang="en-US" sz="2800" dirty="0">
                <a:solidFill>
                  <a:schemeClr val="tx2"/>
                </a:solidFill>
              </a:rPr>
              <a:t>and have a </a:t>
            </a:r>
            <a:r>
              <a:rPr lang="en-US" sz="2800" dirty="0" smtClean="0">
                <a:solidFill>
                  <a:schemeClr val="tx2"/>
                </a:solidFill>
              </a:rPr>
              <a:t>chat” </a:t>
            </a:r>
            <a:endParaRPr lang="en-GB" sz="2800" dirty="0">
              <a:solidFill>
                <a:schemeClr val="tx2"/>
              </a:solidFill>
            </a:endParaRPr>
          </a:p>
        </p:txBody>
      </p:sp>
      <p:sp>
        <p:nvSpPr>
          <p:cNvPr id="3" name="Rectangle 2"/>
          <p:cNvSpPr/>
          <p:nvPr/>
        </p:nvSpPr>
        <p:spPr>
          <a:xfrm>
            <a:off x="5280148" y="1484784"/>
            <a:ext cx="3900364" cy="4247317"/>
          </a:xfrm>
          <a:prstGeom prst="rect">
            <a:avLst/>
          </a:prstGeom>
        </p:spPr>
        <p:txBody>
          <a:bodyPr wrap="square">
            <a:spAutoFit/>
          </a:bodyPr>
          <a:lstStyle/>
          <a:p>
            <a:r>
              <a:rPr lang="en-GB" dirty="0">
                <a:solidFill>
                  <a:prstClr val="black"/>
                </a:solidFill>
              </a:rPr>
              <a:t>In his autobiographical </a:t>
            </a:r>
            <a:r>
              <a:rPr lang="en-GB" dirty="0" smtClean="0">
                <a:solidFill>
                  <a:prstClr val="black"/>
                </a:solidFill>
              </a:rPr>
              <a:t>account, Tim Miles acknowledged </a:t>
            </a:r>
            <a:r>
              <a:rPr lang="en-GB" dirty="0">
                <a:solidFill>
                  <a:prstClr val="black"/>
                </a:solidFill>
              </a:rPr>
              <a:t>two children referred to him for help by the local child guidance clinic as providing the crucial clue to the nature of the disorder. </a:t>
            </a:r>
            <a:endParaRPr lang="en-GB" dirty="0" smtClean="0">
              <a:solidFill>
                <a:prstClr val="black"/>
              </a:solidFill>
            </a:endParaRPr>
          </a:p>
          <a:p>
            <a:endParaRPr lang="en-GB" dirty="0">
              <a:solidFill>
                <a:prstClr val="black"/>
              </a:solidFill>
            </a:endParaRPr>
          </a:p>
          <a:p>
            <a:r>
              <a:rPr lang="en-GB" dirty="0" smtClean="0">
                <a:solidFill>
                  <a:prstClr val="black"/>
                </a:solidFill>
              </a:rPr>
              <a:t>Tim’s </a:t>
            </a:r>
            <a:r>
              <a:rPr lang="en-GB" dirty="0">
                <a:solidFill>
                  <a:prstClr val="black"/>
                </a:solidFill>
              </a:rPr>
              <a:t>initial cases had been patients referred to child guidance clinics and thought to have emotional </a:t>
            </a:r>
            <a:r>
              <a:rPr lang="en-GB" dirty="0" smtClean="0">
                <a:solidFill>
                  <a:prstClr val="black"/>
                </a:solidFill>
              </a:rPr>
              <a:t>problems</a:t>
            </a:r>
          </a:p>
          <a:p>
            <a:endParaRPr lang="en-GB" dirty="0">
              <a:solidFill>
                <a:prstClr val="black"/>
              </a:solidFill>
            </a:endParaRPr>
          </a:p>
          <a:p>
            <a:r>
              <a:rPr lang="en-GB" dirty="0" smtClean="0">
                <a:solidFill>
                  <a:prstClr val="black"/>
                </a:solidFill>
              </a:rPr>
              <a:t>In the 60s he worked at the Word Blind Centre in London</a:t>
            </a:r>
          </a:p>
          <a:p>
            <a:endParaRPr lang="en-GB" dirty="0">
              <a:solidFill>
                <a:prstClr val="black"/>
              </a:solidFill>
            </a:endParaRPr>
          </a:p>
          <a:p>
            <a:endParaRPr lang="en-GB" dirty="0">
              <a:solidFill>
                <a:prstClr val="black"/>
              </a:solidFill>
            </a:endParaRPr>
          </a:p>
        </p:txBody>
      </p:sp>
      <p:pic>
        <p:nvPicPr>
          <p:cNvPr id="271362" name="Picture 2" descr="C:\Users\snowling\Documents\backup folder august\Documents2008\TR Miles\image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322" y="1484784"/>
            <a:ext cx="4778826" cy="4365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63688" y="5881216"/>
            <a:ext cx="1609928"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GB" dirty="0" smtClean="0">
                <a:solidFill>
                  <a:prstClr val="white"/>
                </a:solidFill>
              </a:rPr>
              <a:t>Appointed OBE</a:t>
            </a:r>
            <a:endParaRPr lang="en-GB" dirty="0">
              <a:solidFill>
                <a:prstClr val="white"/>
              </a:solidFill>
            </a:endParaRPr>
          </a:p>
        </p:txBody>
      </p:sp>
      <p:sp>
        <p:nvSpPr>
          <p:cNvPr id="4" name="Slide Number Placeholder 3"/>
          <p:cNvSpPr>
            <a:spLocks noGrp="1"/>
          </p:cNvSpPr>
          <p:nvPr>
            <p:ph type="sldNum" sz="quarter" idx="12"/>
          </p:nvPr>
        </p:nvSpPr>
        <p:spPr/>
        <p:txBody>
          <a:bodyPr/>
          <a:lstStyle/>
          <a:p>
            <a:pPr>
              <a:defRPr/>
            </a:pPr>
            <a:fld id="{524F1F0A-1A09-4FB4-9ECA-F6D1568B2F31}" type="slidenum">
              <a:rPr lang="en-GB" smtClean="0"/>
              <a:pPr>
                <a:defRPr/>
              </a:pPr>
              <a:t>14</a:t>
            </a:fld>
            <a:endParaRPr lang="en-GB"/>
          </a:p>
        </p:txBody>
      </p:sp>
    </p:spTree>
    <p:extLst>
      <p:ext uri="{BB962C8B-B14F-4D97-AF65-F5344CB8AC3E}">
        <p14:creationId xmlns:p14="http://schemas.microsoft.com/office/powerpoint/2010/main" val="3592140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Bangor Dyslexia Unit</a:t>
            </a:r>
            <a:endParaRPr lang="en-GB" dirty="0">
              <a:solidFill>
                <a:schemeClr val="tx2"/>
              </a:solidFill>
            </a:endParaRPr>
          </a:p>
        </p:txBody>
      </p:sp>
      <p:sp>
        <p:nvSpPr>
          <p:cNvPr id="3" name="Rectangle 2"/>
          <p:cNvSpPr/>
          <p:nvPr/>
        </p:nvSpPr>
        <p:spPr>
          <a:xfrm>
            <a:off x="467544" y="1412776"/>
            <a:ext cx="8424936" cy="4524315"/>
          </a:xfrm>
          <a:prstGeom prst="rect">
            <a:avLst/>
          </a:prstGeom>
        </p:spPr>
        <p:txBody>
          <a:bodyPr wrap="square">
            <a:spAutoFit/>
          </a:bodyPr>
          <a:lstStyle/>
          <a:p>
            <a:r>
              <a:rPr lang="en-GB" dirty="0" smtClean="0"/>
              <a:t>After </a:t>
            </a:r>
            <a:r>
              <a:rPr lang="en-GB" dirty="0"/>
              <a:t>being appointed to Bangor University as a lecturer In the late 60s, </a:t>
            </a:r>
            <a:r>
              <a:rPr lang="en-GB" dirty="0" smtClean="0"/>
              <a:t>Tim Miles </a:t>
            </a:r>
            <a:r>
              <a:rPr lang="en-GB" dirty="0"/>
              <a:t>collaborated with the Anglesey education committee by offering teaching to children with dyslexia in local schools. </a:t>
            </a:r>
            <a:endParaRPr lang="en-GB" dirty="0" smtClean="0"/>
          </a:p>
          <a:p>
            <a:endParaRPr lang="en-GB" dirty="0"/>
          </a:p>
          <a:p>
            <a:r>
              <a:rPr lang="en-GB" dirty="0"/>
              <a:t>H</a:t>
            </a:r>
            <a:r>
              <a:rPr lang="en-GB" dirty="0" smtClean="0"/>
              <a:t>e </a:t>
            </a:r>
            <a:r>
              <a:rPr lang="en-GB" dirty="0"/>
              <a:t>established the Bangor Dyslexia Unit to </a:t>
            </a:r>
            <a:r>
              <a:rPr lang="en-GB" dirty="0" smtClean="0"/>
              <a:t>train </a:t>
            </a:r>
            <a:r>
              <a:rPr lang="en-GB" dirty="0"/>
              <a:t>teachers,</a:t>
            </a:r>
            <a:r>
              <a:rPr lang="en-GB" dirty="0" smtClean="0"/>
              <a:t> </a:t>
            </a:r>
            <a:r>
              <a:rPr lang="en-GB" dirty="0"/>
              <a:t>in systematic multisensory methods of teaching and to organise their work in the community. </a:t>
            </a:r>
            <a:endParaRPr lang="en-GB" dirty="0" smtClean="0"/>
          </a:p>
          <a:p>
            <a:endParaRPr lang="en-GB" dirty="0"/>
          </a:p>
          <a:p>
            <a:r>
              <a:rPr lang="en-GB" dirty="0" smtClean="0"/>
              <a:t>Long </a:t>
            </a:r>
            <a:r>
              <a:rPr lang="en-GB" dirty="0"/>
              <a:t>before dyslexia was recognised as a disability in higher education, he arranged for tutors to help students at his own university with written </a:t>
            </a:r>
            <a:r>
              <a:rPr lang="en-GB" dirty="0" smtClean="0"/>
              <a:t>work</a:t>
            </a:r>
          </a:p>
          <a:p>
            <a:endParaRPr lang="en-GB" dirty="0"/>
          </a:p>
          <a:p>
            <a:r>
              <a:rPr lang="en-GB" dirty="0" smtClean="0"/>
              <a:t>Tim </a:t>
            </a:r>
            <a:r>
              <a:rPr lang="en-GB" dirty="0"/>
              <a:t>established the first master's degree in dyslexia at Bangor, in association with the university department of education, with the aim of elevating the skills of practitioners of dyslexia. </a:t>
            </a:r>
            <a:endParaRPr lang="en-GB" dirty="0" smtClean="0"/>
          </a:p>
          <a:p>
            <a:endParaRPr lang="en-GB" dirty="0"/>
          </a:p>
          <a:p>
            <a:r>
              <a:rPr lang="en-GB" dirty="0" smtClean="0"/>
              <a:t>He developed </a:t>
            </a:r>
            <a:r>
              <a:rPr lang="en-GB" dirty="0"/>
              <a:t>the Bangor Dyslexia Test, first published in 1982, and now translated into languages </a:t>
            </a:r>
            <a:r>
              <a:rPr lang="en-GB" dirty="0" smtClean="0"/>
              <a:t>into several languages including Welsh </a:t>
            </a:r>
            <a:r>
              <a:rPr lang="en-GB" dirty="0"/>
              <a:t>and Japanese. </a:t>
            </a:r>
          </a:p>
        </p:txBody>
      </p:sp>
      <p:sp>
        <p:nvSpPr>
          <p:cNvPr id="4" name="Rectangle 3"/>
          <p:cNvSpPr/>
          <p:nvPr/>
        </p:nvSpPr>
        <p:spPr>
          <a:xfrm>
            <a:off x="827584" y="5973087"/>
            <a:ext cx="727280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dirty="0"/>
              <a:t>In 2009 </a:t>
            </a:r>
            <a:r>
              <a:rPr lang="en-GB" dirty="0" smtClean="0"/>
              <a:t>the </a:t>
            </a:r>
            <a:r>
              <a:rPr lang="en-GB" dirty="0"/>
              <a:t>Dyslexia Unit was renamed the Miles Dyslexia Centre in honour of Professor Tim Miles OBE and the work he </a:t>
            </a:r>
            <a:r>
              <a:rPr lang="en-GB" dirty="0" smtClean="0"/>
              <a:t>contributed </a:t>
            </a:r>
            <a:r>
              <a:rPr lang="en-GB" dirty="0"/>
              <a:t>to the world of </a:t>
            </a:r>
            <a:r>
              <a:rPr lang="en-GB" dirty="0" smtClean="0"/>
              <a:t>Dyslexia</a:t>
            </a:r>
            <a:endParaRPr lang="en-GB" dirty="0"/>
          </a:p>
        </p:txBody>
      </p:sp>
      <p:sp>
        <p:nvSpPr>
          <p:cNvPr id="5" name="Slide Number Placeholder 4"/>
          <p:cNvSpPr>
            <a:spLocks noGrp="1"/>
          </p:cNvSpPr>
          <p:nvPr>
            <p:ph type="sldNum" sz="quarter" idx="12"/>
          </p:nvPr>
        </p:nvSpPr>
        <p:spPr/>
        <p:txBody>
          <a:bodyPr/>
          <a:lstStyle/>
          <a:p>
            <a:pPr>
              <a:defRPr/>
            </a:pPr>
            <a:fld id="{524F1F0A-1A09-4FB4-9ECA-F6D1568B2F31}" type="slidenum">
              <a:rPr lang="en-GB" smtClean="0"/>
              <a:pPr>
                <a:defRPr/>
              </a:pPr>
              <a:t>15</a:t>
            </a:fld>
            <a:endParaRPr lang="en-GB"/>
          </a:p>
        </p:txBody>
      </p:sp>
    </p:spTree>
    <p:extLst>
      <p:ext uri="{BB962C8B-B14F-4D97-AF65-F5344CB8AC3E}">
        <p14:creationId xmlns:p14="http://schemas.microsoft.com/office/powerpoint/2010/main" val="1986959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solidFill>
                  <a:schemeClr val="tx2"/>
                </a:solidFill>
              </a:rPr>
              <a:t>Marion </a:t>
            </a:r>
            <a:r>
              <a:rPr lang="en-GB" dirty="0" err="1" smtClean="0">
                <a:solidFill>
                  <a:schemeClr val="tx2"/>
                </a:solidFill>
              </a:rPr>
              <a:t>Welchman</a:t>
            </a:r>
            <a:r>
              <a:rPr lang="en-GB" dirty="0" smtClean="0">
                <a:solidFill>
                  <a:schemeClr val="tx2"/>
                </a:solidFill>
              </a:rPr>
              <a:t/>
            </a:r>
            <a:br>
              <a:rPr lang="en-GB" dirty="0" smtClean="0">
                <a:solidFill>
                  <a:schemeClr val="tx2"/>
                </a:solidFill>
              </a:rPr>
            </a:br>
            <a:r>
              <a:rPr lang="en-GB" sz="3200" dirty="0" smtClean="0">
                <a:solidFill>
                  <a:schemeClr val="tx2"/>
                </a:solidFill>
              </a:rPr>
              <a:t>“The Needle and Thread of Dyslexia”</a:t>
            </a:r>
            <a:endParaRPr lang="en-GB" sz="3200" dirty="0">
              <a:solidFill>
                <a:schemeClr val="tx2"/>
              </a:solidFill>
            </a:endParaRPr>
          </a:p>
        </p:txBody>
      </p:sp>
      <p:sp>
        <p:nvSpPr>
          <p:cNvPr id="7" name="Rectangle 6"/>
          <p:cNvSpPr/>
          <p:nvPr/>
        </p:nvSpPr>
        <p:spPr>
          <a:xfrm>
            <a:off x="323528" y="1700808"/>
            <a:ext cx="3744416" cy="4247317"/>
          </a:xfrm>
          <a:prstGeom prst="rect">
            <a:avLst/>
          </a:prstGeom>
        </p:spPr>
        <p:txBody>
          <a:bodyPr wrap="square">
            <a:spAutoFit/>
          </a:bodyPr>
          <a:lstStyle/>
          <a:p>
            <a:r>
              <a:rPr lang="en-GB" b="1" dirty="0" smtClean="0"/>
              <a:t>It </a:t>
            </a:r>
            <a:r>
              <a:rPr lang="en-GB" b="1" dirty="0"/>
              <a:t>was Marion </a:t>
            </a:r>
            <a:r>
              <a:rPr lang="en-GB" b="1" dirty="0" err="1"/>
              <a:t>Welchman's</a:t>
            </a:r>
            <a:r>
              <a:rPr lang="en-GB" b="1" dirty="0"/>
              <a:t> search for help for </a:t>
            </a:r>
            <a:r>
              <a:rPr lang="en-GB" b="1" dirty="0" smtClean="0"/>
              <a:t>her dyslexic son </a:t>
            </a:r>
            <a:r>
              <a:rPr lang="en-GB" b="1" dirty="0"/>
              <a:t>that led her to dyslexia, and what was to become a lifelong interest</a:t>
            </a:r>
            <a:r>
              <a:rPr lang="en-GB" b="1" dirty="0" smtClean="0"/>
              <a:t>.</a:t>
            </a:r>
          </a:p>
          <a:p>
            <a:endParaRPr lang="en-GB" b="1" dirty="0"/>
          </a:p>
          <a:p>
            <a:endParaRPr lang="en-GB" b="1" dirty="0" smtClean="0"/>
          </a:p>
          <a:p>
            <a:r>
              <a:rPr lang="en-GB" b="1" dirty="0" smtClean="0"/>
              <a:t>She invited Sally Childs from the Orton Clinic to come to the UK to train teachers in Orton-Gillingham Methods in 1969</a:t>
            </a:r>
          </a:p>
          <a:p>
            <a:endParaRPr lang="en-GB" b="1" dirty="0"/>
          </a:p>
          <a:p>
            <a:r>
              <a:rPr lang="en-GB" b="1" dirty="0" smtClean="0"/>
              <a:t>Founded the British Dyslexia Association in 1972 </a:t>
            </a:r>
          </a:p>
          <a:p>
            <a:endParaRPr lang="en-GB" dirty="0"/>
          </a:p>
        </p:txBody>
      </p:sp>
      <p:pic>
        <p:nvPicPr>
          <p:cNvPr id="270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080" y="1484784"/>
            <a:ext cx="5042653" cy="313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42" name="Picture 2" descr="C:\Users\snowling\Desktop\marionWelch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639023"/>
            <a:ext cx="2915816" cy="2111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4088" y="6381328"/>
            <a:ext cx="1787669"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GB" dirty="0" smtClean="0"/>
              <a:t>Appointed MBE</a:t>
            </a:r>
            <a:endParaRPr lang="en-GB" dirty="0"/>
          </a:p>
        </p:txBody>
      </p:sp>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16</a:t>
            </a:fld>
            <a:endParaRPr lang="en-GB"/>
          </a:p>
        </p:txBody>
      </p:sp>
    </p:spTree>
    <p:extLst>
      <p:ext uri="{BB962C8B-B14F-4D97-AF65-F5344CB8AC3E}">
        <p14:creationId xmlns:p14="http://schemas.microsoft.com/office/powerpoint/2010/main" val="2110878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smtClean="0">
                <a:solidFill>
                  <a:schemeClr val="tx2"/>
                </a:solidFill>
              </a:rPr>
              <a:t>Margaret Newton </a:t>
            </a:r>
            <a:br>
              <a:rPr lang="en-GB" dirty="0" smtClean="0">
                <a:solidFill>
                  <a:schemeClr val="tx2"/>
                </a:solidFill>
              </a:rPr>
            </a:br>
            <a:r>
              <a:rPr lang="en-GB" sz="3200" dirty="0" smtClean="0">
                <a:solidFill>
                  <a:schemeClr val="tx2"/>
                </a:solidFill>
              </a:rPr>
              <a:t>Aston Dyslexia Unit (1977)</a:t>
            </a:r>
            <a:endParaRPr lang="en-GB" sz="3200" dirty="0">
              <a:solidFill>
                <a:schemeClr val="tx2"/>
              </a:solidFill>
            </a:endParaRPr>
          </a:p>
        </p:txBody>
      </p:sp>
      <p:pic>
        <p:nvPicPr>
          <p:cNvPr id="282626" name="Picture 2" descr="News cutting from the Guardian (dated August 9th 1977) reporting on a grant of nearly £40,000 awarded by the Leverhulme Trust to Dr Margaret Newton for the continuation of the Dyslexia Unit at Aston Universi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9521"/>
            <a:ext cx="3667125" cy="6496050"/>
          </a:xfrm>
          <a:prstGeom prst="rect">
            <a:avLst/>
          </a:prstGeom>
          <a:noFill/>
          <a:extLst>
            <a:ext uri="{909E8E84-426E-40DD-AFC4-6F175D3DCCD1}">
              <a14:hiddenFill xmlns:a14="http://schemas.microsoft.com/office/drawing/2010/main">
                <a:solidFill>
                  <a:srgbClr val="FFFFFF"/>
                </a:solidFill>
              </a14:hiddenFill>
            </a:ext>
          </a:extLst>
        </p:spPr>
      </p:pic>
      <p:pic>
        <p:nvPicPr>
          <p:cNvPr id="282628" name="Picture 4" descr="An extract from &quot;Dyslexia: The Aston Perspective&quot; showing the Dyslexia Unit's work at Aston University in the 1970s. Pictured bottom right, Dr Michael Thomson; bottom left, research student Lyn Joff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888" y="1687735"/>
            <a:ext cx="3168352" cy="4464226"/>
          </a:xfrm>
          <a:prstGeom prst="rect">
            <a:avLst/>
          </a:prstGeom>
          <a:noFill/>
          <a:extLst>
            <a:ext uri="{909E8E84-426E-40DD-AFC4-6F175D3DCCD1}">
              <a14:hiddenFill xmlns:a14="http://schemas.microsoft.com/office/drawing/2010/main">
                <a:solidFill>
                  <a:srgbClr val="FFFFFF"/>
                </a:solidFill>
              </a14:hiddenFill>
            </a:ext>
          </a:extLst>
        </p:spPr>
      </p:pic>
      <p:pic>
        <p:nvPicPr>
          <p:cNvPr id="282630" name="Picture 6" descr="Some pages from the Aston Index - a revolutionary test for Dyslexia developed by Dr Margaret Newton and Dr Michael Thomson in the early 1970s. The Index was intended to help teachers address the difficulties with reading experienced by some of their pupils. &lt;a class=&quot;pintag searchlink&quot; data-query=&quot;%23AstonUniversity&quot; data-type=&quot;hashtag&quot; href=&quot;/search/?q=%23AstonUniversity&amp;rs=hashtag&quot; rel=&quot;nofollow&quot; title=&quot;#AstonUniversity search Pinterest&quot;&gt;#AstonUniversity&lt;/a&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557690"/>
            <a:ext cx="2754052" cy="35942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17</a:t>
            </a:fld>
            <a:endParaRPr lang="en-GB"/>
          </a:p>
        </p:txBody>
      </p:sp>
    </p:spTree>
    <p:extLst>
      <p:ext uri="{BB962C8B-B14F-4D97-AF65-F5344CB8AC3E}">
        <p14:creationId xmlns:p14="http://schemas.microsoft.com/office/powerpoint/2010/main" val="1733911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Dr </a:t>
            </a:r>
            <a:r>
              <a:rPr lang="en-GB" dirty="0" err="1" smtClean="0">
                <a:solidFill>
                  <a:schemeClr val="tx2"/>
                </a:solidFill>
              </a:rPr>
              <a:t>Bevé</a:t>
            </a:r>
            <a:r>
              <a:rPr lang="en-GB" dirty="0" smtClean="0">
                <a:solidFill>
                  <a:schemeClr val="tx2"/>
                </a:solidFill>
              </a:rPr>
              <a:t> Hornsby</a:t>
            </a:r>
            <a:br>
              <a:rPr lang="en-GB" dirty="0" smtClean="0">
                <a:solidFill>
                  <a:schemeClr val="tx2"/>
                </a:solidFill>
              </a:rPr>
            </a:br>
            <a:r>
              <a:rPr lang="en-GB" sz="3200" dirty="0" err="1" smtClean="0">
                <a:solidFill>
                  <a:schemeClr val="tx2"/>
                </a:solidFill>
              </a:rPr>
              <a:t>Barts</a:t>
            </a:r>
            <a:r>
              <a:rPr lang="en-GB" sz="3200" dirty="0" smtClean="0">
                <a:solidFill>
                  <a:schemeClr val="tx2"/>
                </a:solidFill>
              </a:rPr>
              <a:t> Dyslexia Clinic </a:t>
            </a:r>
            <a:endParaRPr lang="en-GB" sz="3200" dirty="0">
              <a:solidFill>
                <a:schemeClr val="tx2"/>
              </a:solidFill>
            </a:endParaRPr>
          </a:p>
        </p:txBody>
      </p:sp>
      <p:sp>
        <p:nvSpPr>
          <p:cNvPr id="7" name="Rectangle 6"/>
          <p:cNvSpPr/>
          <p:nvPr/>
        </p:nvSpPr>
        <p:spPr>
          <a:xfrm>
            <a:off x="4392488" y="1519039"/>
            <a:ext cx="4572000" cy="5078313"/>
          </a:xfrm>
          <a:prstGeom prst="rect">
            <a:avLst/>
          </a:prstGeom>
        </p:spPr>
        <p:txBody>
          <a:bodyPr>
            <a:spAutoFit/>
          </a:bodyPr>
          <a:lstStyle/>
          <a:p>
            <a:r>
              <a:rPr lang="en-US" dirty="0"/>
              <a:t>After qualifying in </a:t>
            </a:r>
            <a:r>
              <a:rPr lang="en-US" dirty="0" smtClean="0"/>
              <a:t>1969 as a speech therapist, </a:t>
            </a:r>
            <a:r>
              <a:rPr lang="en-US" dirty="0" err="1"/>
              <a:t>Bevé</a:t>
            </a:r>
            <a:r>
              <a:rPr lang="en-US" dirty="0"/>
              <a:t> </a:t>
            </a:r>
            <a:r>
              <a:rPr lang="en-US" dirty="0" smtClean="0"/>
              <a:t>worked </a:t>
            </a:r>
            <a:r>
              <a:rPr lang="en-US" dirty="0"/>
              <a:t>at the ‘Word Blind Clinic’ at St. Bartholomew’s Hospital </a:t>
            </a:r>
            <a:endParaRPr lang="en-US" dirty="0" smtClean="0"/>
          </a:p>
          <a:p>
            <a:r>
              <a:rPr lang="en-US" dirty="0" smtClean="0"/>
              <a:t>under </a:t>
            </a:r>
            <a:r>
              <a:rPr lang="en-US" dirty="0"/>
              <a:t>the direction of Maisie </a:t>
            </a:r>
            <a:r>
              <a:rPr lang="en-US" dirty="0" smtClean="0"/>
              <a:t>Holt; two </a:t>
            </a:r>
            <a:r>
              <a:rPr lang="en-US" dirty="0"/>
              <a:t>years later </a:t>
            </a:r>
            <a:r>
              <a:rPr lang="en-US" dirty="0" smtClean="0"/>
              <a:t>she took over when </a:t>
            </a:r>
            <a:r>
              <a:rPr lang="en-US" dirty="0"/>
              <a:t>Maisie retired.   </a:t>
            </a:r>
            <a:endParaRPr lang="en-US" dirty="0" smtClean="0"/>
          </a:p>
          <a:p>
            <a:endParaRPr lang="en-US" dirty="0"/>
          </a:p>
          <a:p>
            <a:r>
              <a:rPr lang="en-US" dirty="0" smtClean="0"/>
              <a:t>The </a:t>
            </a:r>
            <a:r>
              <a:rPr lang="en-US" i="1" dirty="0" err="1" smtClean="0"/>
              <a:t>Barts</a:t>
            </a:r>
            <a:r>
              <a:rPr lang="en-US" i="1" dirty="0" smtClean="0"/>
              <a:t> </a:t>
            </a:r>
            <a:r>
              <a:rPr lang="en-US" i="1" dirty="0"/>
              <a:t>Dyslexia </a:t>
            </a:r>
            <a:r>
              <a:rPr lang="en-US" i="1" dirty="0" smtClean="0"/>
              <a:t>Clinic</a:t>
            </a:r>
            <a:r>
              <a:rPr lang="en-US" dirty="0" smtClean="0"/>
              <a:t>  grew rapidly, </a:t>
            </a:r>
            <a:r>
              <a:rPr lang="en-US" dirty="0"/>
              <a:t>expanding from a small corner of the </a:t>
            </a:r>
            <a:r>
              <a:rPr lang="en-US" dirty="0" smtClean="0"/>
              <a:t>department </a:t>
            </a:r>
            <a:r>
              <a:rPr lang="en-US" dirty="0"/>
              <a:t>of Psychological Medicine </a:t>
            </a:r>
            <a:r>
              <a:rPr lang="en-US" dirty="0" smtClean="0"/>
              <a:t>to </a:t>
            </a:r>
            <a:r>
              <a:rPr lang="en-US" dirty="0"/>
              <a:t>a </a:t>
            </a:r>
            <a:r>
              <a:rPr lang="en-US" dirty="0" smtClean="0"/>
              <a:t>department </a:t>
            </a:r>
            <a:r>
              <a:rPr lang="en-US" dirty="0"/>
              <a:t>in its own right.  </a:t>
            </a:r>
            <a:endParaRPr lang="en-US" dirty="0" smtClean="0"/>
          </a:p>
          <a:p>
            <a:endParaRPr lang="en-GB" dirty="0"/>
          </a:p>
          <a:p>
            <a:r>
              <a:rPr lang="en-US" dirty="0"/>
              <a:t>After retiring </a:t>
            </a:r>
            <a:r>
              <a:rPr lang="en-US" dirty="0" smtClean="0"/>
              <a:t>at </a:t>
            </a:r>
            <a:r>
              <a:rPr lang="en-US" dirty="0"/>
              <a:t>the age of 65, </a:t>
            </a:r>
            <a:r>
              <a:rPr lang="en-US" dirty="0" err="1"/>
              <a:t>Bevé</a:t>
            </a:r>
            <a:r>
              <a:rPr lang="en-US" dirty="0"/>
              <a:t> set </a:t>
            </a:r>
            <a:endParaRPr lang="en-US" dirty="0" smtClean="0"/>
          </a:p>
          <a:p>
            <a:r>
              <a:rPr lang="en-US" dirty="0" smtClean="0"/>
              <a:t>up </a:t>
            </a:r>
            <a:r>
              <a:rPr lang="en-US" dirty="0"/>
              <a:t>the Hornsby International Dyslexia Centre where she and her team continued to offer teacher training </a:t>
            </a:r>
            <a:r>
              <a:rPr lang="en-US" dirty="0" smtClean="0"/>
              <a:t>courses and professional </a:t>
            </a:r>
            <a:r>
              <a:rPr lang="en-US" dirty="0"/>
              <a:t>services to children and adults with dyslexia.  </a:t>
            </a:r>
            <a:endParaRPr lang="en-US" dirty="0" smtClean="0"/>
          </a:p>
        </p:txBody>
      </p:sp>
      <p:pic>
        <p:nvPicPr>
          <p:cNvPr id="273413" name="Picture 5" descr="C:\Users\snowling\Desktop\Beve hornsby\Beve_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81868"/>
            <a:ext cx="3689604" cy="501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18</a:t>
            </a:fld>
            <a:endParaRPr lang="en-GB"/>
          </a:p>
        </p:txBody>
      </p:sp>
    </p:spTree>
    <p:extLst>
      <p:ext uri="{BB962C8B-B14F-4D97-AF65-F5344CB8AC3E}">
        <p14:creationId xmlns:p14="http://schemas.microsoft.com/office/powerpoint/2010/main" val="2376839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229600" cy="1143000"/>
          </a:xfrm>
        </p:spPr>
        <p:txBody>
          <a:bodyPr/>
          <a:lstStyle/>
          <a:p>
            <a:pPr algn="l"/>
            <a:r>
              <a:rPr lang="en-GB" dirty="0">
                <a:solidFill>
                  <a:schemeClr val="tx2"/>
                </a:solidFill>
              </a:rPr>
              <a:t>“Reach for the Stars”</a:t>
            </a:r>
            <a:endParaRPr lang="en-GB" dirty="0"/>
          </a:p>
        </p:txBody>
      </p:sp>
      <p:sp>
        <p:nvSpPr>
          <p:cNvPr id="3" name="Rectangle 2"/>
          <p:cNvSpPr/>
          <p:nvPr/>
        </p:nvSpPr>
        <p:spPr>
          <a:xfrm>
            <a:off x="467544" y="1859340"/>
            <a:ext cx="4032448" cy="3139321"/>
          </a:xfrm>
          <a:prstGeom prst="rect">
            <a:avLst/>
          </a:prstGeom>
        </p:spPr>
        <p:txBody>
          <a:bodyPr wrap="square">
            <a:spAutoFit/>
          </a:bodyPr>
          <a:lstStyle/>
          <a:p>
            <a:r>
              <a:rPr lang="en-US" dirty="0" err="1" smtClean="0"/>
              <a:t>Bevé’s</a:t>
            </a:r>
            <a:r>
              <a:rPr lang="en-US" dirty="0" smtClean="0"/>
              <a:t> </a:t>
            </a:r>
            <a:r>
              <a:rPr lang="en-US" dirty="0"/>
              <a:t>lasting legacy will be the book she wrote with </a:t>
            </a:r>
            <a:r>
              <a:rPr lang="en-US" dirty="0" err="1"/>
              <a:t>Frula</a:t>
            </a:r>
            <a:r>
              <a:rPr lang="en-US" dirty="0"/>
              <a:t> Shear, ‘</a:t>
            </a:r>
            <a:r>
              <a:rPr lang="en-US" i="1" dirty="0"/>
              <a:t>Alpha to Omega’</a:t>
            </a:r>
            <a:r>
              <a:rPr lang="en-US" dirty="0"/>
              <a:t> </a:t>
            </a:r>
            <a:r>
              <a:rPr lang="en-US" dirty="0" smtClean="0"/>
              <a:t>that </a:t>
            </a:r>
            <a:r>
              <a:rPr lang="en-US" dirty="0"/>
              <a:t>has been </a:t>
            </a:r>
            <a:r>
              <a:rPr lang="en-US" dirty="0" smtClean="0"/>
              <a:t>used </a:t>
            </a:r>
            <a:r>
              <a:rPr lang="en-US" dirty="0"/>
              <a:t>by generations of teachers and </a:t>
            </a:r>
            <a:r>
              <a:rPr lang="en-US" dirty="0" smtClean="0"/>
              <a:t>dyslexia-therapists</a:t>
            </a:r>
          </a:p>
          <a:p>
            <a:endParaRPr lang="en-US" dirty="0"/>
          </a:p>
          <a:p>
            <a:r>
              <a:rPr lang="en-US" dirty="0" smtClean="0"/>
              <a:t>Her last innovation was to found Hornsby </a:t>
            </a:r>
            <a:r>
              <a:rPr lang="en-US" dirty="0"/>
              <a:t>House School to offer her own brand of education to typically developing children, alongside children at risk of reading difficulties.  </a:t>
            </a:r>
            <a:endParaRPr lang="en-GB" dirty="0"/>
          </a:p>
        </p:txBody>
      </p:sp>
      <p:pic>
        <p:nvPicPr>
          <p:cNvPr id="4" name="Picture 4" descr="C:\Users\snowling\Desktop\Beve hornsby\Beve_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908720"/>
            <a:ext cx="3456384" cy="5293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82421" y="6202463"/>
            <a:ext cx="1787669"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GB" dirty="0" smtClean="0"/>
              <a:t>Appointed MBE</a:t>
            </a:r>
            <a:endParaRPr lang="en-GB" dirty="0"/>
          </a:p>
        </p:txBody>
      </p:sp>
      <p:sp>
        <p:nvSpPr>
          <p:cNvPr id="6" name="Slide Number Placeholder 5"/>
          <p:cNvSpPr>
            <a:spLocks noGrp="1"/>
          </p:cNvSpPr>
          <p:nvPr>
            <p:ph type="sldNum" sz="quarter" idx="12"/>
          </p:nvPr>
        </p:nvSpPr>
        <p:spPr/>
        <p:txBody>
          <a:bodyPr/>
          <a:lstStyle/>
          <a:p>
            <a:pPr>
              <a:defRPr/>
            </a:pPr>
            <a:fld id="{524F1F0A-1A09-4FB4-9ECA-F6D1568B2F31}" type="slidenum">
              <a:rPr lang="en-GB" smtClean="0"/>
              <a:pPr>
                <a:defRPr/>
              </a:pPr>
              <a:t>19</a:t>
            </a:fld>
            <a:endParaRPr lang="en-GB"/>
          </a:p>
        </p:txBody>
      </p:sp>
    </p:spTree>
    <p:extLst>
      <p:ext uri="{BB962C8B-B14F-4D97-AF65-F5344CB8AC3E}">
        <p14:creationId xmlns:p14="http://schemas.microsoft.com/office/powerpoint/2010/main" val="1743370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did I/we get here?</a:t>
            </a:r>
            <a:endParaRPr lang="en-GB" dirty="0"/>
          </a:p>
        </p:txBody>
      </p:sp>
      <p:sp>
        <p:nvSpPr>
          <p:cNvPr id="3" name="Text Placeholder 2"/>
          <p:cNvSpPr>
            <a:spLocks noGrp="1"/>
          </p:cNvSpPr>
          <p:nvPr>
            <p:ph type="body" idx="1"/>
          </p:nvPr>
        </p:nvSpPr>
        <p:spPr/>
        <p:txBody>
          <a:bodyPr/>
          <a:lstStyle/>
          <a:p>
            <a:r>
              <a:rPr lang="en-GB" dirty="0" smtClean="0"/>
              <a:t>Landmarks in the science of dyslexia </a:t>
            </a:r>
            <a:endParaRPr lang="en-GB" dirty="0"/>
          </a:p>
        </p:txBody>
      </p:sp>
      <p:sp>
        <p:nvSpPr>
          <p:cNvPr id="4" name="Slide Number Placeholder 3"/>
          <p:cNvSpPr>
            <a:spLocks noGrp="1"/>
          </p:cNvSpPr>
          <p:nvPr>
            <p:ph type="sldNum" sz="quarter" idx="12"/>
          </p:nvPr>
        </p:nvSpPr>
        <p:spPr/>
        <p:txBody>
          <a:bodyPr/>
          <a:lstStyle/>
          <a:p>
            <a:pPr>
              <a:defRPr/>
            </a:pPr>
            <a:fld id="{C1ECEB71-BC8B-4539-8922-0B363C547FD4}" type="slidenum">
              <a:rPr lang="en-GB" smtClean="0"/>
              <a:pPr>
                <a:defRPr/>
              </a:pPr>
              <a:t>2</a:t>
            </a:fld>
            <a:endParaRPr lang="en-GB"/>
          </a:p>
        </p:txBody>
      </p:sp>
    </p:spTree>
    <p:extLst>
      <p:ext uri="{BB962C8B-B14F-4D97-AF65-F5344CB8AC3E}">
        <p14:creationId xmlns:p14="http://schemas.microsoft.com/office/powerpoint/2010/main" val="114783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Helen </a:t>
            </a:r>
            <a:r>
              <a:rPr lang="en-GB" dirty="0" err="1" smtClean="0">
                <a:solidFill>
                  <a:schemeClr val="tx2"/>
                </a:solidFill>
              </a:rPr>
              <a:t>Arkell</a:t>
            </a:r>
            <a:r>
              <a:rPr lang="en-GB" dirty="0" smtClean="0">
                <a:solidFill>
                  <a:schemeClr val="tx2"/>
                </a:solidFill>
              </a:rPr>
              <a:t/>
            </a:r>
            <a:br>
              <a:rPr lang="en-GB" dirty="0" smtClean="0">
                <a:solidFill>
                  <a:schemeClr val="tx2"/>
                </a:solidFill>
              </a:rPr>
            </a:br>
            <a:r>
              <a:rPr lang="en-GB" sz="3600" dirty="0" smtClean="0">
                <a:solidFill>
                  <a:schemeClr val="tx2"/>
                </a:solidFill>
              </a:rPr>
              <a:t>‘The Spellbinder’</a:t>
            </a:r>
            <a:endParaRPr lang="en-GB" sz="3600" dirty="0">
              <a:solidFill>
                <a:schemeClr val="tx2"/>
              </a:solidFill>
            </a:endParaRPr>
          </a:p>
        </p:txBody>
      </p:sp>
      <p:pic>
        <p:nvPicPr>
          <p:cNvPr id="274434" name="Picture 2" descr="C:\Users\snowling\Documents\Documents 2016\Dyslexia archive\Helen Arkell\New folder (6)\Oxford April-May2014 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9100" y="400506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792" y="1556792"/>
            <a:ext cx="7830616" cy="2308324"/>
          </a:xfrm>
          <a:prstGeom prst="rect">
            <a:avLst/>
          </a:prstGeom>
          <a:noFill/>
        </p:spPr>
        <p:txBody>
          <a:bodyPr wrap="square" rtlCol="0">
            <a:spAutoFit/>
          </a:bodyPr>
          <a:lstStyle/>
          <a:p>
            <a:r>
              <a:rPr lang="en-GB" dirty="0" smtClean="0"/>
              <a:t>Helen went through her childhood in Denmark thinking she was stupid.  After her nephew in Norway was diagnosed as ‘word blind’ she visited Edith Norrie, herself dyslexic, who had developed a method to teach herself to read and founded the Word Blind Institute in Copenhagen.</a:t>
            </a:r>
          </a:p>
          <a:p>
            <a:endParaRPr lang="en-GB" dirty="0"/>
          </a:p>
          <a:p>
            <a:r>
              <a:rPr lang="en-GB" dirty="0" smtClean="0"/>
              <a:t>It was then that Helen discovered she too was dyslexic.  She founded the Helen </a:t>
            </a:r>
            <a:r>
              <a:rPr lang="en-GB" dirty="0" err="1" smtClean="0"/>
              <a:t>Arkell</a:t>
            </a:r>
            <a:r>
              <a:rPr lang="en-GB" dirty="0" smtClean="0"/>
              <a:t> Dyslexia Centre, though always self-effacing, attributed its success to Joy Pollock and Elisabeth Waller who taught there </a:t>
            </a:r>
            <a:endParaRPr lang="en-GB" dirty="0"/>
          </a:p>
        </p:txBody>
      </p:sp>
      <p:sp>
        <p:nvSpPr>
          <p:cNvPr id="6" name="TextBox 5"/>
          <p:cNvSpPr txBox="1"/>
          <p:nvPr/>
        </p:nvSpPr>
        <p:spPr>
          <a:xfrm>
            <a:off x="251520" y="4653136"/>
            <a:ext cx="3798168" cy="1200329"/>
          </a:xfrm>
          <a:prstGeom prst="rect">
            <a:avLst/>
          </a:prstGeom>
          <a:noFill/>
        </p:spPr>
        <p:txBody>
          <a:bodyPr wrap="square" rtlCol="0">
            <a:spAutoFit/>
          </a:bodyPr>
          <a:lstStyle/>
          <a:p>
            <a:r>
              <a:rPr lang="en-GB" i="1" dirty="0" smtClean="0"/>
              <a:t>Helen, with Bernadette McLean (right) Director of the HADC on her visit to provide an oral history for the Dyslexia Archive</a:t>
            </a:r>
            <a:endParaRPr lang="en-GB" i="1" dirty="0"/>
          </a:p>
        </p:txBody>
      </p:sp>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20</a:t>
            </a:fld>
            <a:endParaRPr lang="en-GB"/>
          </a:p>
        </p:txBody>
      </p:sp>
    </p:spTree>
    <p:extLst>
      <p:ext uri="{BB962C8B-B14F-4D97-AF65-F5344CB8AC3E}">
        <p14:creationId xmlns:p14="http://schemas.microsoft.com/office/powerpoint/2010/main" val="3753694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pPr algn="l"/>
            <a:r>
              <a:rPr lang="en-GB" dirty="0" smtClean="0">
                <a:solidFill>
                  <a:schemeClr val="tx2"/>
                </a:solidFill>
              </a:rPr>
              <a:t>Isle </a:t>
            </a:r>
            <a:r>
              <a:rPr lang="en-GB" dirty="0">
                <a:solidFill>
                  <a:schemeClr val="tx2"/>
                </a:solidFill>
              </a:rPr>
              <a:t>of Wight Study </a:t>
            </a:r>
            <a:r>
              <a:rPr lang="en-GB" dirty="0" smtClean="0"/>
              <a:t/>
            </a:r>
            <a:br>
              <a:rPr lang="en-GB" dirty="0" smtClean="0"/>
            </a:br>
            <a:endParaRPr lang="en-GB" sz="3200" dirty="0">
              <a:solidFill>
                <a:schemeClr val="tx2"/>
              </a:solidFill>
            </a:endParaRPr>
          </a:p>
        </p:txBody>
      </p:sp>
      <p:sp>
        <p:nvSpPr>
          <p:cNvPr id="3" name="Content Placeholder 2"/>
          <p:cNvSpPr>
            <a:spLocks noGrp="1"/>
          </p:cNvSpPr>
          <p:nvPr>
            <p:ph idx="1"/>
          </p:nvPr>
        </p:nvSpPr>
        <p:spPr>
          <a:xfrm>
            <a:off x="467544" y="1412776"/>
            <a:ext cx="8219256" cy="3456384"/>
          </a:xfrm>
        </p:spPr>
        <p:txBody>
          <a:bodyPr/>
          <a:lstStyle/>
          <a:p>
            <a:r>
              <a:rPr lang="en-GB" dirty="0" smtClean="0"/>
              <a:t>Two kinds of reading problem</a:t>
            </a:r>
          </a:p>
          <a:p>
            <a:pPr lvl="2"/>
            <a:r>
              <a:rPr lang="en-GB" dirty="0" smtClean="0"/>
              <a:t>Age discrepant</a:t>
            </a:r>
            <a:r>
              <a:rPr lang="en-GB" dirty="0"/>
              <a:t>: General Reading Backwardness </a:t>
            </a:r>
            <a:r>
              <a:rPr lang="en-GB" dirty="0" smtClean="0"/>
              <a:t>(SRR)</a:t>
            </a:r>
          </a:p>
          <a:p>
            <a:pPr lvl="2"/>
            <a:r>
              <a:rPr lang="en-GB" dirty="0" smtClean="0"/>
              <a:t>IQ discrepant: specific reading retardation  (GRB)</a:t>
            </a:r>
          </a:p>
          <a:p>
            <a:r>
              <a:rPr lang="en-GB" dirty="0" smtClean="0"/>
              <a:t>Language difficulties predated reading problems</a:t>
            </a:r>
          </a:p>
          <a:p>
            <a:pPr lvl="2"/>
            <a:r>
              <a:rPr lang="en-GB" dirty="0" smtClean="0"/>
              <a:t>Children with both SRR and GRB experienced language delays and difficulties </a:t>
            </a:r>
            <a:endParaRPr lang="en-GB" dirty="0"/>
          </a:p>
          <a:p>
            <a:pPr marL="914400" lvl="2" indent="0">
              <a:buNone/>
            </a:pPr>
            <a:endParaRPr lang="en-GB" dirty="0"/>
          </a:p>
        </p:txBody>
      </p:sp>
      <p:pic>
        <p:nvPicPr>
          <p:cNvPr id="268292" name="Picture 4" descr="http://2.bp.blogspot.com/_AG-QPAF_aIo/Rno7IGrZliI/AAAAAAAAAAc/TigG2noBxy8/s400/isle-of-wigh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98128"/>
            <a:ext cx="2609867" cy="1722512"/>
          </a:xfrm>
          <a:prstGeom prst="rect">
            <a:avLst/>
          </a:prstGeom>
          <a:noFill/>
          <a:extLst>
            <a:ext uri="{909E8E84-426E-40DD-AFC4-6F175D3DCCD1}">
              <a14:hiddenFill xmlns:a14="http://schemas.microsoft.com/office/drawing/2010/main">
                <a:solidFill>
                  <a:srgbClr val="FFFFFF"/>
                </a:solidFill>
              </a14:hiddenFill>
            </a:ext>
          </a:extLst>
        </p:spPr>
      </p:pic>
      <p:pic>
        <p:nvPicPr>
          <p:cNvPr id="267266" name="Picture 2" descr="https://www.st-andrews.ac.uk/media/600/images/academic-celebration/rut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23" y="4653136"/>
            <a:ext cx="2112169" cy="2112169"/>
          </a:xfrm>
          <a:prstGeom prst="rect">
            <a:avLst/>
          </a:prstGeom>
          <a:noFill/>
          <a:extLst>
            <a:ext uri="{909E8E84-426E-40DD-AFC4-6F175D3DCCD1}">
              <a14:hiddenFill xmlns:a14="http://schemas.microsoft.com/office/drawing/2010/main">
                <a:solidFill>
                  <a:srgbClr val="FFFFFF"/>
                </a:solidFill>
              </a14:hiddenFill>
            </a:ext>
          </a:extLst>
        </p:spPr>
      </p:pic>
      <p:pic>
        <p:nvPicPr>
          <p:cNvPr id="267268" name="Picture 4" descr="http://www.pdf.net/assets/images/bio/by.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1157" y="4495130"/>
            <a:ext cx="1860798" cy="2270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6300028"/>
            <a:ext cx="216024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smtClean="0">
                <a:solidFill>
                  <a:schemeClr val="tx2"/>
                </a:solidFill>
              </a:rPr>
              <a:t>Rutter </a:t>
            </a:r>
            <a:r>
              <a:rPr lang="en-GB" dirty="0">
                <a:solidFill>
                  <a:schemeClr val="tx2"/>
                </a:solidFill>
              </a:rPr>
              <a:t>&amp; Yule, </a:t>
            </a:r>
            <a:r>
              <a:rPr lang="en-GB" dirty="0" smtClean="0">
                <a:solidFill>
                  <a:schemeClr val="tx2"/>
                </a:solidFill>
              </a:rPr>
              <a:t>1973</a:t>
            </a:r>
            <a:endParaRPr lang="en-GB" dirty="0"/>
          </a:p>
        </p:txBody>
      </p:sp>
      <p:sp>
        <p:nvSpPr>
          <p:cNvPr id="5" name="Slide Number Placeholder 4"/>
          <p:cNvSpPr>
            <a:spLocks noGrp="1"/>
          </p:cNvSpPr>
          <p:nvPr>
            <p:ph type="sldNum" sz="quarter" idx="12"/>
          </p:nvPr>
        </p:nvSpPr>
        <p:spPr/>
        <p:txBody>
          <a:bodyPr/>
          <a:lstStyle/>
          <a:p>
            <a:pPr>
              <a:defRPr/>
            </a:pPr>
            <a:fld id="{2ABF8EE0-AD7F-4AD8-8E7E-3205A4D16595}" type="slidenum">
              <a:rPr lang="en-GB" smtClean="0"/>
              <a:pPr>
                <a:defRPr/>
              </a:pPr>
              <a:t>21</a:t>
            </a:fld>
            <a:endParaRPr lang="en-GB"/>
          </a:p>
        </p:txBody>
      </p:sp>
    </p:spTree>
    <p:extLst>
      <p:ext uri="{BB962C8B-B14F-4D97-AF65-F5344CB8AC3E}">
        <p14:creationId xmlns:p14="http://schemas.microsoft.com/office/powerpoint/2010/main" val="2057813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History of Dyslexia Policy</a:t>
            </a:r>
            <a:endParaRPr lang="en-GB" dirty="0">
              <a:solidFill>
                <a:schemeClr val="tx2"/>
              </a:solidFill>
            </a:endParaRPr>
          </a:p>
        </p:txBody>
      </p:sp>
      <p:pic>
        <p:nvPicPr>
          <p:cNvPr id="280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532" y="1340768"/>
            <a:ext cx="2657031" cy="358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6024" y="1628800"/>
            <a:ext cx="3923928" cy="4524315"/>
          </a:xfrm>
          <a:prstGeom prst="rect">
            <a:avLst/>
          </a:prstGeom>
        </p:spPr>
        <p:txBody>
          <a:bodyPr wrap="square">
            <a:spAutoFit/>
          </a:bodyPr>
          <a:lstStyle/>
          <a:p>
            <a:endParaRPr lang="en-GB" dirty="0"/>
          </a:p>
          <a:p>
            <a:r>
              <a:rPr lang="en-GB" b="1" dirty="0" smtClean="0"/>
              <a:t>The </a:t>
            </a:r>
            <a:r>
              <a:rPr lang="en-GB" b="1" dirty="0"/>
              <a:t>Warnock Report (1978) </a:t>
            </a:r>
            <a:endParaRPr lang="en-GB" dirty="0"/>
          </a:p>
          <a:p>
            <a:r>
              <a:rPr lang="en-GB" dirty="0"/>
              <a:t>The Warnock Report in 1978, followed by the 1981 Education Act, introduced the idea of special educational needs (SEN), ‘statements’ of SEN, and an ‘integrative’ – which later became known as ‘inclusive’ – approach, based on common educational goals for all children regardless of their abilities or </a:t>
            </a:r>
            <a:r>
              <a:rPr lang="en-GB" dirty="0" smtClean="0"/>
              <a:t>disabilities</a:t>
            </a:r>
          </a:p>
          <a:p>
            <a:endParaRPr lang="en-GB" dirty="0"/>
          </a:p>
          <a:p>
            <a:r>
              <a:rPr lang="en-GB" b="1" dirty="0" smtClean="0"/>
              <a:t>The Rose Review (2009) </a:t>
            </a:r>
          </a:p>
          <a:p>
            <a:r>
              <a:rPr lang="en-GB" dirty="0" smtClean="0"/>
              <a:t>Led to a £10M investment in training dyslexia specialists</a:t>
            </a:r>
            <a:endParaRPr lang="en-GB" dirty="0"/>
          </a:p>
        </p:txBody>
      </p:sp>
      <p:pic>
        <p:nvPicPr>
          <p:cNvPr id="266242" name="Picture 2" descr="Image result for Jim r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05064"/>
            <a:ext cx="3055218" cy="2281986"/>
          </a:xfrm>
          <a:prstGeom prst="rect">
            <a:avLst/>
          </a:prstGeom>
          <a:noFill/>
          <a:extLst>
            <a:ext uri="{909E8E84-426E-40DD-AFC4-6F175D3DCCD1}">
              <a14:hiddenFill xmlns:a14="http://schemas.microsoft.com/office/drawing/2010/main">
                <a:solidFill>
                  <a:srgbClr val="FFFFFF"/>
                </a:solidFill>
              </a14:hiddenFill>
            </a:ext>
          </a:extLst>
        </p:spPr>
      </p:pic>
      <p:pic>
        <p:nvPicPr>
          <p:cNvPr id="266244" name="Picture 4" descr="Product Detail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817" y="1340768"/>
            <a:ext cx="2327183" cy="23309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524F1F0A-1A09-4FB4-9ECA-F6D1568B2F31}" type="slidenum">
              <a:rPr lang="en-GB" smtClean="0"/>
              <a:pPr>
                <a:defRPr/>
              </a:pPr>
              <a:t>22</a:t>
            </a:fld>
            <a:endParaRPr lang="en-GB"/>
          </a:p>
        </p:txBody>
      </p:sp>
    </p:spTree>
    <p:extLst>
      <p:ext uri="{BB962C8B-B14F-4D97-AF65-F5344CB8AC3E}">
        <p14:creationId xmlns:p14="http://schemas.microsoft.com/office/powerpoint/2010/main" val="201237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1" descr="C:\Users\snowling\Documents\backup folder august\Documents2008\dyslexia archive\Augur\MUM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6174" y="1611457"/>
            <a:ext cx="4289844" cy="3023648"/>
          </a:xfrm>
          <a:prstGeom prst="rect">
            <a:avLst/>
          </a:prstGeom>
          <a:noFill/>
          <a:extLst>
            <a:ext uri="{909E8E84-426E-40DD-AFC4-6F175D3DCCD1}">
              <a14:hiddenFill xmlns:a14="http://schemas.microsoft.com/office/drawing/2010/main">
                <a:solidFill>
                  <a:srgbClr val="FFFFFF"/>
                </a:solidFill>
              </a14:hiddenFill>
            </a:ext>
          </a:extLst>
        </p:spPr>
      </p:pic>
      <p:pic>
        <p:nvPicPr>
          <p:cNvPr id="281603" name="Picture 3" descr="C:\Users\snowling\Pictures\photography\Photos1\CRLLakes2\Utafest 2007\UtaFest 2007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35092">
            <a:off x="4559982" y="4307718"/>
            <a:ext cx="3040841" cy="2280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GB" dirty="0" smtClean="0">
                <a:solidFill>
                  <a:schemeClr val="tx2"/>
                </a:solidFill>
              </a:rPr>
              <a:t>Oral Histories and Life Stories</a:t>
            </a:r>
            <a:endParaRPr lang="en-GB"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76092167"/>
              </p:ext>
            </p:extLst>
          </p:nvPr>
        </p:nvGraphicFramePr>
        <p:xfrm>
          <a:off x="1187624" y="1412776"/>
          <a:ext cx="3024336" cy="4525960"/>
        </p:xfrm>
        <a:graphic>
          <a:graphicData uri="http://schemas.openxmlformats.org/drawingml/2006/table">
            <a:tbl>
              <a:tblPr>
                <a:tableStyleId>{5C22544A-7EE6-4342-B048-85BDC9FD1C3A}</a:tableStyleId>
              </a:tblPr>
              <a:tblGrid>
                <a:gridCol w="1512168"/>
                <a:gridCol w="1512168"/>
              </a:tblGrid>
              <a:tr h="143136">
                <a:tc gridSpan="2">
                  <a:txBody>
                    <a:bodyPr/>
                    <a:lstStyle/>
                    <a:p>
                      <a:pPr algn="l" fontAlgn="b"/>
                      <a:r>
                        <a:rPr lang="en-GB" sz="800" u="none" strike="noStrike" dirty="0">
                          <a:effectLst/>
                        </a:rPr>
                        <a:t>Fisher, Wendy</a:t>
                      </a:r>
                      <a:endParaRPr lang="en-GB" sz="800" b="0" i="0" u="none" strike="noStrike" dirty="0">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Foster, Barbara</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259076">
                <a:tc gridSpan="2">
                  <a:txBody>
                    <a:bodyPr/>
                    <a:lstStyle/>
                    <a:p>
                      <a:pPr algn="l" fontAlgn="b"/>
                      <a:r>
                        <a:rPr lang="en-GB" sz="800" u="none" strike="noStrike">
                          <a:effectLst/>
                        </a:rPr>
                        <a:t>Hamilton-Fairley, Daphne</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Thomson, Patience</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Shear, Frula</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259076">
                <a:tc gridSpan="2">
                  <a:txBody>
                    <a:bodyPr/>
                    <a:lstStyle/>
                    <a:p>
                      <a:pPr algn="l" fontAlgn="b"/>
                      <a:r>
                        <a:rPr lang="en-GB" sz="800" u="none" strike="noStrike" dirty="0">
                          <a:effectLst/>
                        </a:rPr>
                        <a:t>Critchley, MacDonald</a:t>
                      </a:r>
                      <a:endParaRPr lang="en-GB" sz="800" b="0" i="0" u="none" strike="noStrike" dirty="0">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Green, Ross</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Bramley, Walter</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Augur, Jean</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Augur, Frank</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Hickey, Kathleen</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John, Sister Mary</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Stokes, Adrian</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Matthew, Brother</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Smith, Jennifer</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Rutter, Mike</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a:txBody>
                    <a:bodyPr/>
                    <a:lstStyle/>
                    <a:p>
                      <a:pPr algn="l" fontAlgn="b"/>
                      <a:r>
                        <a:rPr lang="en-GB" sz="800" u="none" strike="noStrike">
                          <a:effectLst/>
                        </a:rPr>
                        <a:t>Yule, Bill</a:t>
                      </a:r>
                      <a:endParaRPr lang="en-GB" sz="800" b="0" i="0" u="none" strike="noStrike">
                        <a:solidFill>
                          <a:srgbClr val="000000"/>
                        </a:solidFill>
                        <a:effectLst/>
                        <a:latin typeface="Calibri"/>
                      </a:endParaRPr>
                    </a:p>
                  </a:txBody>
                  <a:tcPr marL="7157" marR="7157" marT="7157" marB="0" anchor="b"/>
                </a:tc>
                <a:tc>
                  <a:txBody>
                    <a:bodyPr/>
                    <a:lstStyle/>
                    <a:p>
                      <a:pPr algn="l" fontAlgn="b"/>
                      <a:endParaRPr lang="en-GB" sz="800" b="0" i="0" u="none" strike="noStrike">
                        <a:solidFill>
                          <a:srgbClr val="000000"/>
                        </a:solidFill>
                        <a:effectLst/>
                        <a:latin typeface="Calibri"/>
                      </a:endParaRPr>
                    </a:p>
                  </a:txBody>
                  <a:tcPr marL="7157" marR="7157" marT="7157" marB="0" anchor="b"/>
                </a:tc>
              </a:tr>
              <a:tr h="143136">
                <a:tc gridSpan="2">
                  <a:txBody>
                    <a:bodyPr/>
                    <a:lstStyle/>
                    <a:p>
                      <a:pPr algn="l" fontAlgn="b"/>
                      <a:r>
                        <a:rPr lang="en-GB" sz="800" u="none" strike="noStrike">
                          <a:effectLst/>
                        </a:rPr>
                        <a:t>Pumphrey, Peter</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Blunkett, David</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Chasty, Harry</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Friel, John</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Ott, Philomena</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Gardener, David</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a:txBody>
                    <a:bodyPr/>
                    <a:lstStyle/>
                    <a:p>
                      <a:pPr algn="l" fontAlgn="b"/>
                      <a:r>
                        <a:rPr lang="en-GB" sz="800" u="none" strike="noStrike">
                          <a:effectLst/>
                        </a:rPr>
                        <a:t>Matti, Jo</a:t>
                      </a:r>
                      <a:endParaRPr lang="en-GB" sz="800" b="0" i="0" u="none" strike="noStrike">
                        <a:solidFill>
                          <a:srgbClr val="000000"/>
                        </a:solidFill>
                        <a:effectLst/>
                        <a:latin typeface="Calibri"/>
                      </a:endParaRPr>
                    </a:p>
                  </a:txBody>
                  <a:tcPr marL="7157" marR="7157" marT="7157" marB="0" anchor="b"/>
                </a:tc>
                <a:tc>
                  <a:txBody>
                    <a:bodyPr/>
                    <a:lstStyle/>
                    <a:p>
                      <a:pPr algn="l" fontAlgn="b"/>
                      <a:endParaRPr lang="en-GB" sz="800" b="0" i="0" u="none" strike="noStrike">
                        <a:solidFill>
                          <a:srgbClr val="000000"/>
                        </a:solidFill>
                        <a:effectLst/>
                        <a:latin typeface="Calibri"/>
                      </a:endParaRPr>
                    </a:p>
                  </a:txBody>
                  <a:tcPr marL="7157" marR="7157" marT="7157" marB="0" anchor="b"/>
                </a:tc>
              </a:tr>
              <a:tr h="143136">
                <a:tc gridSpan="2">
                  <a:txBody>
                    <a:bodyPr/>
                    <a:lstStyle/>
                    <a:p>
                      <a:pPr algn="l" fontAlgn="b"/>
                      <a:r>
                        <a:rPr lang="en-GB" sz="800" u="none" strike="noStrike">
                          <a:effectLst/>
                        </a:rPr>
                        <a:t>Newcombe, Freda</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Bradley, Lynette</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Reason, Rea</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Thomson, Mike</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a:effectLst/>
                        </a:rPr>
                        <a:t>Watkins, Bill</a:t>
                      </a:r>
                      <a:endParaRPr lang="en-GB" sz="800" b="0" i="0" u="none" strike="noStrike">
                        <a:solidFill>
                          <a:srgbClr val="000000"/>
                        </a:solidFill>
                        <a:effectLst/>
                        <a:latin typeface="Calibri"/>
                      </a:endParaRPr>
                    </a:p>
                  </a:txBody>
                  <a:tcPr marL="7157" marR="7157" marT="7157" marB="0" anchor="b"/>
                </a:tc>
                <a:tc hMerge="1">
                  <a:txBody>
                    <a:bodyPr/>
                    <a:lstStyle/>
                    <a:p>
                      <a:endParaRPr lang="en-GB"/>
                    </a:p>
                  </a:txBody>
                  <a:tcPr/>
                </a:tc>
              </a:tr>
              <a:tr h="143136">
                <a:tc gridSpan="2">
                  <a:txBody>
                    <a:bodyPr/>
                    <a:lstStyle/>
                    <a:p>
                      <a:pPr algn="l" fontAlgn="b"/>
                      <a:r>
                        <a:rPr lang="en-GB" sz="800" u="none" strike="noStrike" dirty="0">
                          <a:effectLst/>
                        </a:rPr>
                        <a:t>Cooke Ann</a:t>
                      </a:r>
                      <a:endParaRPr lang="en-GB" sz="800" b="0" i="0" u="none" strike="noStrike" dirty="0">
                        <a:solidFill>
                          <a:srgbClr val="000000"/>
                        </a:solidFill>
                        <a:effectLst/>
                        <a:latin typeface="Calibri"/>
                      </a:endParaRPr>
                    </a:p>
                  </a:txBody>
                  <a:tcPr marL="7157" marR="7157" marT="7157" marB="0" anchor="b"/>
                </a:tc>
                <a:tc hMerge="1">
                  <a:txBody>
                    <a:bodyPr/>
                    <a:lstStyle/>
                    <a:p>
                      <a:endParaRPr lang="en-GB"/>
                    </a:p>
                  </a:txBody>
                  <a:tcPr/>
                </a:tc>
              </a:tr>
            </a:tbl>
          </a:graphicData>
        </a:graphic>
      </p:graphicFrame>
      <p:pic>
        <p:nvPicPr>
          <p:cNvPr id="5" name="Picture 7" descr="bw nata"/>
          <p:cNvPicPr>
            <a:picLocks noChangeAspect="1" noChangeArrowheads="1"/>
          </p:cNvPicPr>
          <p:nvPr/>
        </p:nvPicPr>
        <p:blipFill>
          <a:blip r:embed="rId4"/>
          <a:srcRect/>
          <a:stretch>
            <a:fillRect/>
          </a:stretch>
        </p:blipFill>
        <p:spPr bwMode="auto">
          <a:xfrm>
            <a:off x="7248902" y="4869160"/>
            <a:ext cx="1859106" cy="1793826"/>
          </a:xfrm>
          <a:prstGeom prst="rect">
            <a:avLst/>
          </a:prstGeom>
          <a:noFill/>
          <a:ln w="9525">
            <a:noFill/>
            <a:miter lim="800000"/>
            <a:headEnd/>
            <a:tailEnd/>
          </a:ln>
        </p:spPr>
      </p:pic>
      <p:pic>
        <p:nvPicPr>
          <p:cNvPr id="7" name="Picture 2" descr="C:\Users\snowling\Pictures\photography\Photos1\developing2005\My camera\New Folder\P00028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7129">
            <a:off x="5463968" y="2209881"/>
            <a:ext cx="344102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Jeanaugu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33268">
            <a:off x="1979712" y="3335846"/>
            <a:ext cx="3055755" cy="220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2" name="Picture 4" descr="The Hickey Multisensory Language Course Third Edi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1315862"/>
            <a:ext cx="1305778" cy="1524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23</a:t>
            </a:fld>
            <a:endParaRPr lang="en-GB"/>
          </a:p>
        </p:txBody>
      </p:sp>
    </p:spTree>
    <p:extLst>
      <p:ext uri="{BB962C8B-B14F-4D97-AF65-F5344CB8AC3E}">
        <p14:creationId xmlns:p14="http://schemas.microsoft.com/office/powerpoint/2010/main" val="4179285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TEAM AND plans</a:t>
            </a:r>
            <a:endParaRPr lang="en-GB" dirty="0"/>
          </a:p>
        </p:txBody>
      </p:sp>
      <p:sp>
        <p:nvSpPr>
          <p:cNvPr id="4" name="Text Placeholder 2"/>
          <p:cNvSpPr>
            <a:spLocks noGrp="1"/>
          </p:cNvSpPr>
          <p:nvPr>
            <p:ph type="body" idx="1"/>
          </p:nvPr>
        </p:nvSpPr>
        <p:spPr>
          <a:xfrm>
            <a:off x="683568" y="3068960"/>
            <a:ext cx="7772400" cy="1500187"/>
          </a:xfrm>
        </p:spPr>
        <p:txBody>
          <a:bodyPr/>
          <a:lstStyle/>
          <a:p>
            <a:endParaRPr lang="en-GB" dirty="0" smtClean="0"/>
          </a:p>
          <a:p>
            <a:endParaRPr lang="en-GB" dirty="0"/>
          </a:p>
          <a:p>
            <a:endParaRPr lang="en-GB" dirty="0" smtClean="0"/>
          </a:p>
          <a:p>
            <a:endParaRPr lang="en-GB" dirty="0"/>
          </a:p>
          <a:p>
            <a:endParaRPr lang="en-GB" dirty="0" smtClean="0"/>
          </a:p>
          <a:p>
            <a:endParaRPr lang="en-GB" dirty="0" smtClean="0"/>
          </a:p>
          <a:p>
            <a:r>
              <a:rPr lang="en-GB" dirty="0" smtClean="0"/>
              <a:t>The </a:t>
            </a:r>
            <a:r>
              <a:rPr lang="en-GB" dirty="0"/>
              <a:t>Dyslexia Movement in the UK</a:t>
            </a:r>
          </a:p>
          <a:p>
            <a:endParaRPr lang="en-GB" dirty="0"/>
          </a:p>
        </p:txBody>
      </p:sp>
      <p:sp>
        <p:nvSpPr>
          <p:cNvPr id="3" name="Slide Number Placeholder 2"/>
          <p:cNvSpPr>
            <a:spLocks noGrp="1"/>
          </p:cNvSpPr>
          <p:nvPr>
            <p:ph type="sldNum" sz="quarter" idx="12"/>
          </p:nvPr>
        </p:nvSpPr>
        <p:spPr/>
        <p:txBody>
          <a:bodyPr/>
          <a:lstStyle/>
          <a:p>
            <a:pPr>
              <a:defRPr/>
            </a:pPr>
            <a:fld id="{C1ECEB71-BC8B-4539-8922-0B363C547FD4}" type="slidenum">
              <a:rPr lang="en-GB" smtClean="0"/>
              <a:pPr>
                <a:defRPr/>
              </a:pPr>
              <a:t>24</a:t>
            </a:fld>
            <a:endParaRPr lang="en-GB"/>
          </a:p>
        </p:txBody>
      </p:sp>
    </p:spTree>
    <p:extLst>
      <p:ext uri="{BB962C8B-B14F-4D97-AF65-F5344CB8AC3E}">
        <p14:creationId xmlns:p14="http://schemas.microsoft.com/office/powerpoint/2010/main" val="1880905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chemeClr val="tx2"/>
                </a:solidFill>
              </a:rPr>
              <a:t>UK Dyslexia Specialists; Baltimore 1985</a:t>
            </a:r>
            <a:endParaRPr lang="en-GB" sz="4000" dirty="0">
              <a:solidFill>
                <a:schemeClr val="tx2"/>
              </a:solidFill>
            </a:endParaRPr>
          </a:p>
        </p:txBody>
      </p:sp>
      <p:pic>
        <p:nvPicPr>
          <p:cNvPr id="277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39765"/>
            <a:ext cx="5411885" cy="52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12160" y="1439765"/>
            <a:ext cx="2808312" cy="3970318"/>
          </a:xfrm>
          <a:prstGeom prst="rect">
            <a:avLst/>
          </a:prstGeom>
          <a:noFill/>
        </p:spPr>
        <p:txBody>
          <a:bodyPr wrap="square" rtlCol="0">
            <a:spAutoFit/>
          </a:bodyPr>
          <a:lstStyle/>
          <a:p>
            <a:r>
              <a:rPr lang="en-GB" dirty="0" smtClean="0"/>
              <a:t>Harry </a:t>
            </a:r>
            <a:r>
              <a:rPr lang="en-GB" dirty="0" err="1" smtClean="0"/>
              <a:t>Chasty</a:t>
            </a:r>
            <a:r>
              <a:rPr lang="en-GB" dirty="0" smtClean="0"/>
              <a:t> </a:t>
            </a:r>
            <a:r>
              <a:rPr lang="en-GB" i="1" dirty="0" smtClean="0"/>
              <a:t>(Dyslexia Institute)</a:t>
            </a:r>
          </a:p>
          <a:p>
            <a:r>
              <a:rPr lang="en-GB" dirty="0" err="1" smtClean="0"/>
              <a:t>Dorota</a:t>
            </a:r>
            <a:r>
              <a:rPr lang="en-GB" dirty="0" smtClean="0"/>
              <a:t> </a:t>
            </a:r>
            <a:r>
              <a:rPr lang="en-GB" dirty="0" err="1" smtClean="0"/>
              <a:t>Zdwienski</a:t>
            </a:r>
            <a:r>
              <a:rPr lang="en-GB" dirty="0" smtClean="0"/>
              <a:t>  </a:t>
            </a:r>
            <a:r>
              <a:rPr lang="en-GB" i="1" dirty="0" smtClean="0"/>
              <a:t>(DI then Hornsby Centre)</a:t>
            </a:r>
          </a:p>
          <a:p>
            <a:r>
              <a:rPr lang="en-GB" dirty="0" smtClean="0"/>
              <a:t>Marion </a:t>
            </a:r>
            <a:r>
              <a:rPr lang="en-GB" dirty="0" err="1" smtClean="0"/>
              <a:t>Welchman</a:t>
            </a:r>
            <a:r>
              <a:rPr lang="en-GB" dirty="0" smtClean="0"/>
              <a:t> </a:t>
            </a:r>
            <a:r>
              <a:rPr lang="en-GB" i="1" dirty="0" smtClean="0"/>
              <a:t>(BDA)</a:t>
            </a:r>
          </a:p>
          <a:p>
            <a:r>
              <a:rPr lang="en-GB" dirty="0" smtClean="0"/>
              <a:t>Maggie Snowling</a:t>
            </a:r>
          </a:p>
          <a:p>
            <a:r>
              <a:rPr lang="en-GB" i="1" dirty="0" smtClean="0"/>
              <a:t>(National Hospital/UCL)</a:t>
            </a:r>
          </a:p>
          <a:p>
            <a:r>
              <a:rPr lang="en-GB" dirty="0" smtClean="0"/>
              <a:t>Tim Miles </a:t>
            </a:r>
            <a:r>
              <a:rPr lang="en-GB" i="1" dirty="0" smtClean="0"/>
              <a:t>(Bangor)</a:t>
            </a:r>
          </a:p>
          <a:p>
            <a:r>
              <a:rPr lang="en-GB" dirty="0" smtClean="0"/>
              <a:t>Margaret Newton </a:t>
            </a:r>
            <a:r>
              <a:rPr lang="en-GB" i="1" dirty="0" smtClean="0"/>
              <a:t>(Aston Dyslexia Unit)</a:t>
            </a:r>
          </a:p>
          <a:p>
            <a:endParaRPr lang="en-GB" dirty="0" smtClean="0"/>
          </a:p>
          <a:p>
            <a:r>
              <a:rPr lang="en-GB" dirty="0" smtClean="0"/>
              <a:t>at the invitation of</a:t>
            </a:r>
          </a:p>
          <a:p>
            <a:endParaRPr lang="en-GB" dirty="0" smtClean="0"/>
          </a:p>
          <a:p>
            <a:r>
              <a:rPr lang="en-GB" dirty="0" err="1" smtClean="0"/>
              <a:t>Dr.</a:t>
            </a:r>
            <a:r>
              <a:rPr lang="en-GB" dirty="0" smtClean="0"/>
              <a:t> Steve Chinn </a:t>
            </a:r>
            <a:endParaRPr lang="en-GB" dirty="0"/>
          </a:p>
        </p:txBody>
      </p:sp>
      <p:sp>
        <p:nvSpPr>
          <p:cNvPr id="4" name="Slide Number Placeholder 3"/>
          <p:cNvSpPr>
            <a:spLocks noGrp="1"/>
          </p:cNvSpPr>
          <p:nvPr>
            <p:ph type="sldNum" sz="quarter" idx="12"/>
          </p:nvPr>
        </p:nvSpPr>
        <p:spPr/>
        <p:txBody>
          <a:bodyPr/>
          <a:lstStyle/>
          <a:p>
            <a:pPr>
              <a:defRPr/>
            </a:pPr>
            <a:fld id="{524F1F0A-1A09-4FB4-9ECA-F6D1568B2F31}" type="slidenum">
              <a:rPr lang="en-GB" smtClean="0"/>
              <a:pPr>
                <a:defRPr/>
              </a:pPr>
              <a:t>25</a:t>
            </a:fld>
            <a:endParaRPr lang="en-GB"/>
          </a:p>
        </p:txBody>
      </p:sp>
    </p:spTree>
    <p:extLst>
      <p:ext uri="{BB962C8B-B14F-4D97-AF65-F5344CB8AC3E}">
        <p14:creationId xmlns:p14="http://schemas.microsoft.com/office/powerpoint/2010/main" val="769383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3622"/>
            <a:ext cx="3970784" cy="6178698"/>
          </a:xfrm>
        </p:spPr>
        <p:txBody>
          <a:bodyPr/>
          <a:lstStyle/>
          <a:p>
            <a:r>
              <a:rPr lang="en-GB" dirty="0" smtClean="0"/>
              <a:t>Kate Nation</a:t>
            </a:r>
            <a:br>
              <a:rPr lang="en-GB" dirty="0" smtClean="0"/>
            </a:br>
            <a:r>
              <a:rPr lang="en-GB" sz="3200" dirty="0" smtClean="0"/>
              <a:t>Prof of Experimental Psychology</a:t>
            </a:r>
            <a:endParaRPr lang="cy-GB" sz="3200" dirty="0"/>
          </a:p>
        </p:txBody>
      </p:sp>
      <p:pic>
        <p:nvPicPr>
          <p:cNvPr id="276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64704"/>
            <a:ext cx="4464720" cy="57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26</a:t>
            </a:fld>
            <a:endParaRPr lang="en-GB"/>
          </a:p>
        </p:txBody>
      </p:sp>
    </p:spTree>
    <p:extLst>
      <p:ext uri="{BB962C8B-B14F-4D97-AF65-F5344CB8AC3E}">
        <p14:creationId xmlns:p14="http://schemas.microsoft.com/office/powerpoint/2010/main" val="1391987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12776"/>
            <a:ext cx="3312368" cy="4679984"/>
          </a:xfrm>
        </p:spPr>
        <p:txBody>
          <a:bodyPr/>
          <a:lstStyle/>
          <a:p>
            <a:r>
              <a:rPr lang="en-GB" dirty="0" smtClean="0"/>
              <a:t>William Whyte</a:t>
            </a:r>
            <a:br>
              <a:rPr lang="en-GB" dirty="0" smtClean="0"/>
            </a:br>
            <a:r>
              <a:rPr lang="en-GB" sz="3200" dirty="0" smtClean="0"/>
              <a:t>Prof of Social and Architectural History</a:t>
            </a:r>
            <a:endParaRPr lang="cy-GB" sz="3200" dirty="0"/>
          </a:p>
        </p:txBody>
      </p:sp>
      <p:pic>
        <p:nvPicPr>
          <p:cNvPr id="279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76672"/>
            <a:ext cx="576064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27</a:t>
            </a:fld>
            <a:endParaRPr lang="en-GB"/>
          </a:p>
        </p:txBody>
      </p:sp>
    </p:spTree>
    <p:extLst>
      <p:ext uri="{BB962C8B-B14F-4D97-AF65-F5344CB8AC3E}">
        <p14:creationId xmlns:p14="http://schemas.microsoft.com/office/powerpoint/2010/main" val="4069292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Launch of the Archive plan, 2014</a:t>
            </a:r>
            <a:endParaRPr lang="en-GB" dirty="0">
              <a:solidFill>
                <a:schemeClr val="tx2"/>
              </a:solidFill>
            </a:endParaRPr>
          </a:p>
        </p:txBody>
      </p:sp>
      <p:pic>
        <p:nvPicPr>
          <p:cNvPr id="276482" name="Picture 2" descr="C:\Users\snowling\Documents\Documents 2016\Dyslexia archive\BDA2014\Magge SteveB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84784"/>
            <a:ext cx="6444208" cy="48331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28</a:t>
            </a:fld>
            <a:endParaRPr lang="en-GB"/>
          </a:p>
        </p:txBody>
      </p:sp>
    </p:spTree>
    <p:extLst>
      <p:ext uri="{BB962C8B-B14F-4D97-AF65-F5344CB8AC3E}">
        <p14:creationId xmlns:p14="http://schemas.microsoft.com/office/powerpoint/2010/main" val="1913346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 y="-52548"/>
            <a:ext cx="4195390" cy="7128792"/>
          </a:xfrm>
        </p:spPr>
        <p:txBody>
          <a:bodyPr/>
          <a:lstStyle/>
          <a:p>
            <a:r>
              <a:rPr lang="en-GB" dirty="0" smtClean="0"/>
              <a:t>Victoria Murphy</a:t>
            </a:r>
            <a:br>
              <a:rPr lang="en-GB" dirty="0" smtClean="0"/>
            </a:br>
            <a:r>
              <a:rPr lang="en-GB" sz="3200" dirty="0" smtClean="0"/>
              <a:t>Prof of Applied Linguistics</a:t>
            </a:r>
            <a:endParaRPr lang="cy-GB" sz="3200" dirty="0"/>
          </a:p>
        </p:txBody>
      </p:sp>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29</a:t>
            </a:fld>
            <a:endParaRPr lang="en-GB"/>
          </a:p>
        </p:txBody>
      </p:sp>
      <p:pic>
        <p:nvPicPr>
          <p:cNvPr id="266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638" y="355600"/>
            <a:ext cx="4337050" cy="650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552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PIONEERS</a:t>
            </a:r>
            <a:endParaRPr lang="en-GB" dirty="0"/>
          </a:p>
        </p:txBody>
      </p:sp>
      <p:sp>
        <p:nvSpPr>
          <p:cNvPr id="3" name="Text Placeholder 2"/>
          <p:cNvSpPr>
            <a:spLocks noGrp="1"/>
          </p:cNvSpPr>
          <p:nvPr>
            <p:ph type="body" idx="1"/>
          </p:nvPr>
        </p:nvSpPr>
        <p:spPr/>
        <p:txBody>
          <a:bodyPr/>
          <a:lstStyle/>
          <a:p>
            <a:r>
              <a:rPr lang="en-GB" dirty="0" smtClean="0"/>
              <a:t>The Dyslexia Movement in the UK</a:t>
            </a:r>
            <a:endParaRPr lang="en-GB" dirty="0"/>
          </a:p>
        </p:txBody>
      </p:sp>
      <p:sp>
        <p:nvSpPr>
          <p:cNvPr id="4" name="Slide Number Placeholder 3"/>
          <p:cNvSpPr>
            <a:spLocks noGrp="1"/>
          </p:cNvSpPr>
          <p:nvPr>
            <p:ph type="sldNum" sz="quarter" idx="12"/>
          </p:nvPr>
        </p:nvSpPr>
        <p:spPr/>
        <p:txBody>
          <a:bodyPr/>
          <a:lstStyle/>
          <a:p>
            <a:pPr>
              <a:defRPr/>
            </a:pPr>
            <a:fld id="{C1ECEB71-BC8B-4539-8922-0B363C547FD4}" type="slidenum">
              <a:rPr lang="en-GB" smtClean="0"/>
              <a:pPr>
                <a:defRPr/>
              </a:pPr>
              <a:t>3</a:t>
            </a:fld>
            <a:endParaRPr lang="en-GB"/>
          </a:p>
        </p:txBody>
      </p:sp>
    </p:spTree>
    <p:extLst>
      <p:ext uri="{BB962C8B-B14F-4D97-AF65-F5344CB8AC3E}">
        <p14:creationId xmlns:p14="http://schemas.microsoft.com/office/powerpoint/2010/main" val="974644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n10007.JPG"/>
          <p:cNvPicPr>
            <a:picLocks noChangeAspect="1"/>
          </p:cNvPicPr>
          <p:nvPr/>
        </p:nvPicPr>
        <p:blipFill>
          <a:blip r:embed="rId2" cstate="print"/>
          <a:stretch>
            <a:fillRect/>
          </a:stretch>
        </p:blipFill>
        <p:spPr>
          <a:xfrm rot="20338785">
            <a:off x="6038099" y="1560766"/>
            <a:ext cx="2302892" cy="3586630"/>
          </a:xfrm>
          <a:prstGeom prst="rect">
            <a:avLst/>
          </a:prstGeom>
        </p:spPr>
      </p:pic>
      <p:pic>
        <p:nvPicPr>
          <p:cNvPr id="271364" name="Picture 4" descr="Product Detail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406510"/>
            <a:ext cx="2304256" cy="2304257"/>
          </a:xfrm>
          <a:prstGeom prst="rect">
            <a:avLst/>
          </a:prstGeom>
          <a:noFill/>
          <a:extLst>
            <a:ext uri="{909E8E84-426E-40DD-AFC4-6F175D3DCCD1}">
              <a14:hiddenFill xmlns:a14="http://schemas.microsoft.com/office/drawing/2010/main">
                <a:solidFill>
                  <a:srgbClr val="FFFFFF"/>
                </a:solidFill>
              </a14:hiddenFill>
            </a:ext>
          </a:extLst>
        </p:spPr>
      </p:pic>
      <p:pic>
        <p:nvPicPr>
          <p:cNvPr id="271362" name="Picture 2" descr="Dyslexia in Different Languages (1861561539) cover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839990"/>
            <a:ext cx="2376264" cy="360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SAM\Power-Point\Maggie`s PP files\Pictures\10.bmp"/>
          <p:cNvPicPr>
            <a:picLocks noChangeAspect="1" noChangeArrowheads="1"/>
          </p:cNvPicPr>
          <p:nvPr/>
        </p:nvPicPr>
        <p:blipFill>
          <a:blip r:embed="rId6"/>
          <a:srcRect/>
          <a:stretch>
            <a:fillRect/>
          </a:stretch>
        </p:blipFill>
        <p:spPr bwMode="auto">
          <a:xfrm rot="1046015">
            <a:off x="3419872" y="2276872"/>
            <a:ext cx="2232363" cy="3024336"/>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solidFill>
                  <a:schemeClr val="tx2"/>
                </a:solidFill>
              </a:rPr>
              <a:t>Cross-linguistic Perspectives</a:t>
            </a:r>
            <a:endParaRPr lang="en-GB" dirty="0">
              <a:solidFill>
                <a:schemeClr val="tx2"/>
              </a:solidFill>
            </a:endParaRPr>
          </a:p>
        </p:txBody>
      </p:sp>
      <p:sp>
        <p:nvSpPr>
          <p:cNvPr id="5" name="Slide Number Placeholder 4"/>
          <p:cNvSpPr>
            <a:spLocks noGrp="1"/>
          </p:cNvSpPr>
          <p:nvPr>
            <p:ph type="sldNum" sz="quarter" idx="12"/>
          </p:nvPr>
        </p:nvSpPr>
        <p:spPr/>
        <p:txBody>
          <a:bodyPr/>
          <a:lstStyle/>
          <a:p>
            <a:pPr>
              <a:defRPr/>
            </a:pPr>
            <a:fld id="{524F1F0A-1A09-4FB4-9ECA-F6D1568B2F31}" type="slidenum">
              <a:rPr lang="en-GB" smtClean="0"/>
              <a:pPr>
                <a:defRPr/>
              </a:pPr>
              <a:t>30</a:t>
            </a:fld>
            <a:endParaRPr lang="en-GB"/>
          </a:p>
        </p:txBody>
      </p:sp>
    </p:spTree>
    <p:extLst>
      <p:ext uri="{BB962C8B-B14F-4D97-AF65-F5344CB8AC3E}">
        <p14:creationId xmlns:p14="http://schemas.microsoft.com/office/powerpoint/2010/main" val="1981190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5536" y="908720"/>
            <a:ext cx="6563072" cy="5607689"/>
          </a:xfrm>
          <a:prstGeom prst="rect">
            <a:avLst/>
          </a:prstGeom>
        </p:spPr>
        <p:txBody>
          <a:bodyPr wrap="square">
            <a:spAutoFit/>
          </a:bodyPr>
          <a:lstStyle/>
          <a:p>
            <a:r>
              <a:rPr lang="en-GB" dirty="0"/>
              <a:t>William </a:t>
            </a:r>
            <a:r>
              <a:rPr lang="en-GB" dirty="0" smtClean="0"/>
              <a:t>Whyte, Maggie </a:t>
            </a:r>
            <a:r>
              <a:rPr lang="en-GB" dirty="0"/>
              <a:t>Snowling, Kate Nation and </a:t>
            </a:r>
            <a:r>
              <a:rPr lang="en-GB" dirty="0" smtClean="0"/>
              <a:t>Robert Evans (University </a:t>
            </a:r>
            <a:r>
              <a:rPr lang="en-GB" dirty="0"/>
              <a:t>of Oxford), with dyslexia expert Steve </a:t>
            </a:r>
            <a:r>
              <a:rPr lang="en-GB" dirty="0" smtClean="0"/>
              <a:t>Chinn, </a:t>
            </a:r>
            <a:r>
              <a:rPr lang="en-GB" dirty="0"/>
              <a:t>will take forward the project. </a:t>
            </a:r>
          </a:p>
          <a:p>
            <a:r>
              <a:rPr lang="en-GB" dirty="0" smtClean="0"/>
              <a:t>If </a:t>
            </a:r>
            <a:r>
              <a:rPr lang="en-GB" dirty="0"/>
              <a:t>you have material that could be included in the UK Dyslexia Archive or would like to suggest people who might offer </a:t>
            </a:r>
            <a:r>
              <a:rPr lang="en-GB" dirty="0" smtClean="0"/>
              <a:t>an </a:t>
            </a:r>
            <a:r>
              <a:rPr lang="en-GB" dirty="0"/>
              <a:t>oral history, please </a:t>
            </a:r>
            <a:r>
              <a:rPr lang="en-GB" dirty="0" smtClean="0"/>
              <a:t>fill in our questionnaire or contact president@sjc.ox.ac.uk. </a:t>
            </a:r>
            <a:endParaRPr lang="en-GB" dirty="0"/>
          </a:p>
        </p:txBody>
      </p:sp>
      <p:pic>
        <p:nvPicPr>
          <p:cNvPr id="6" name="Picture 2" descr="Front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795" y="116631"/>
            <a:ext cx="1728192" cy="2538283"/>
          </a:xfrm>
          <a:prstGeom prst="rect">
            <a:avLst/>
          </a:prstGeom>
          <a:noFill/>
          <a:extLst>
            <a:ext uri="{909E8E84-426E-40DD-AFC4-6F175D3DCCD1}">
              <a14:hiddenFill xmlns:a14="http://schemas.microsoft.com/office/drawing/2010/main">
                <a:solidFill>
                  <a:srgbClr val="FFFFFF"/>
                </a:solidFill>
              </a14:hiddenFill>
            </a:ext>
          </a:extLst>
        </p:spPr>
      </p:pic>
      <p:pic>
        <p:nvPicPr>
          <p:cNvPr id="270340" name="Picture 4" descr="https://images-na.ssl-images-amazon.com/images/I/51RjC1UlqfL._SX330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95" y="4266883"/>
            <a:ext cx="1728192" cy="2597493"/>
          </a:xfrm>
          <a:prstGeom prst="rect">
            <a:avLst/>
          </a:prstGeom>
          <a:noFill/>
          <a:extLst>
            <a:ext uri="{909E8E84-426E-40DD-AFC4-6F175D3DCCD1}">
              <a14:hiddenFill xmlns:a14="http://schemas.microsoft.com/office/drawing/2010/main">
                <a:solidFill>
                  <a:srgbClr val="FFFFFF"/>
                </a:solidFill>
              </a14:hiddenFill>
            </a:ext>
          </a:extLst>
        </p:spPr>
      </p:pic>
      <p:pic>
        <p:nvPicPr>
          <p:cNvPr id="270342" name="Picture 6" descr="Product Detail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025" y="2420888"/>
            <a:ext cx="2067731" cy="20677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2ABF8EE0-AD7F-4AD8-8E7E-3205A4D16595}" type="slidenum">
              <a:rPr lang="en-GB" smtClean="0"/>
              <a:pPr>
                <a:defRPr/>
              </a:pPr>
              <a:t>31</a:t>
            </a:fld>
            <a:endParaRPr lang="en-GB"/>
          </a:p>
        </p:txBody>
      </p:sp>
    </p:spTree>
    <p:extLst>
      <p:ext uri="{BB962C8B-B14F-4D97-AF65-F5344CB8AC3E}">
        <p14:creationId xmlns:p14="http://schemas.microsoft.com/office/powerpoint/2010/main" val="1565887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5092084" y="1198909"/>
            <a:ext cx="3162300" cy="4678363"/>
          </a:xfrm>
          <a:prstGeom prst="rect">
            <a:avLst/>
          </a:prstGeom>
          <a:noFill/>
          <a:ln w="9525">
            <a:noFill/>
            <a:miter lim="800000"/>
            <a:headEnd/>
            <a:tailEnd/>
          </a:ln>
          <a:effectLst/>
        </p:spPr>
      </p:pic>
      <p:sp>
        <p:nvSpPr>
          <p:cNvPr id="2" name="TextBox 1"/>
          <p:cNvSpPr txBox="1"/>
          <p:nvPr/>
        </p:nvSpPr>
        <p:spPr>
          <a:xfrm>
            <a:off x="877235" y="5877272"/>
            <a:ext cx="3431968" cy="646331"/>
          </a:xfrm>
          <a:prstGeom prst="rect">
            <a:avLst/>
          </a:prstGeom>
          <a:noFill/>
        </p:spPr>
        <p:txBody>
          <a:bodyPr wrap="square" rtlCol="0">
            <a:spAutoFit/>
          </a:bodyPr>
          <a:lstStyle/>
          <a:p>
            <a:pPr algn="ctr"/>
            <a:r>
              <a:rPr lang="en-GB" dirty="0" smtClean="0"/>
              <a:t>William Pringle Morgan</a:t>
            </a:r>
          </a:p>
          <a:p>
            <a:pPr algn="ctr"/>
            <a:r>
              <a:rPr lang="en-GB" dirty="0" smtClean="0"/>
              <a:t> 1861-1934</a:t>
            </a:r>
            <a:endParaRPr lang="en-GB" dirty="0"/>
          </a:p>
        </p:txBody>
      </p:sp>
      <p:sp>
        <p:nvSpPr>
          <p:cNvPr id="3" name="Title 2"/>
          <p:cNvSpPr>
            <a:spLocks noGrp="1"/>
          </p:cNvSpPr>
          <p:nvPr>
            <p:ph type="title"/>
          </p:nvPr>
        </p:nvSpPr>
        <p:spPr/>
        <p:txBody>
          <a:bodyPr/>
          <a:lstStyle/>
          <a:p>
            <a:r>
              <a:rPr lang="en-GB" dirty="0" smtClean="0">
                <a:solidFill>
                  <a:schemeClr val="tx2"/>
                </a:solidFill>
              </a:rPr>
              <a:t>Congenital Word Blindness</a:t>
            </a:r>
            <a:endParaRPr lang="en-GB" dirty="0">
              <a:solidFill>
                <a:schemeClr val="tx2"/>
              </a:solidFill>
            </a:endParaRPr>
          </a:p>
        </p:txBody>
      </p:sp>
      <p:pic>
        <p:nvPicPr>
          <p:cNvPr id="266242" name="Picture 2" descr="C:\Users\snowling\Pictures\2013-09-22 SJCsept2013\SJCsept2013 0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000" y="1268760"/>
            <a:ext cx="3186236" cy="4248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80042" y="5908435"/>
            <a:ext cx="2313454" cy="646331"/>
          </a:xfrm>
          <a:prstGeom prst="rect">
            <a:avLst/>
          </a:prstGeom>
          <a:noFill/>
        </p:spPr>
        <p:txBody>
          <a:bodyPr wrap="none" rtlCol="0">
            <a:spAutoFit/>
          </a:bodyPr>
          <a:lstStyle/>
          <a:p>
            <a:pPr algn="ctr"/>
            <a:r>
              <a:rPr lang="en-GB" dirty="0" smtClean="0"/>
              <a:t>James Hinshelwood </a:t>
            </a:r>
          </a:p>
          <a:p>
            <a:pPr algn="ctr"/>
            <a:r>
              <a:rPr lang="en-GB" dirty="0" smtClean="0"/>
              <a:t>(1859-1919)</a:t>
            </a:r>
            <a:endParaRPr lang="en-GB" dirty="0"/>
          </a:p>
        </p:txBody>
      </p:sp>
      <p:sp>
        <p:nvSpPr>
          <p:cNvPr id="5" name="Slide Number Placeholder 4"/>
          <p:cNvSpPr>
            <a:spLocks noGrp="1"/>
          </p:cNvSpPr>
          <p:nvPr>
            <p:ph type="sldNum" sz="quarter" idx="12"/>
          </p:nvPr>
        </p:nvSpPr>
        <p:spPr/>
        <p:txBody>
          <a:bodyPr/>
          <a:lstStyle/>
          <a:p>
            <a:pPr>
              <a:defRPr/>
            </a:pPr>
            <a:fld id="{524F1F0A-1A09-4FB4-9ECA-F6D1568B2F31}" type="slidenum">
              <a:rPr lang="en-GB" smtClean="0"/>
              <a:pPr>
                <a:defRPr/>
              </a:pPr>
              <a:t>4</a:t>
            </a:fld>
            <a:endParaRPr lang="en-GB"/>
          </a:p>
        </p:txBody>
      </p:sp>
    </p:spTree>
    <p:extLst>
      <p:ext uri="{BB962C8B-B14F-4D97-AF65-F5344CB8AC3E}">
        <p14:creationId xmlns:p14="http://schemas.microsoft.com/office/powerpoint/2010/main" val="3396877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Seaford, c 1896</a:t>
            </a:r>
            <a:endParaRPr lang="cy-GB" dirty="0"/>
          </a:p>
        </p:txBody>
      </p:sp>
      <p:pic>
        <p:nvPicPr>
          <p:cNvPr id="267266" name="Picture 2" descr="D:\Regius CD archive\WPfiles backup 2011-11-08\Dyslexia\Dyslexia pics\Seaford c 1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0133"/>
            <a:ext cx="8025106" cy="489654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5</a:t>
            </a:fld>
            <a:endParaRPr lang="en-GB"/>
          </a:p>
        </p:txBody>
      </p:sp>
    </p:spTree>
    <p:extLst>
      <p:ext uri="{BB962C8B-B14F-4D97-AF65-F5344CB8AC3E}">
        <p14:creationId xmlns:p14="http://schemas.microsoft.com/office/powerpoint/2010/main" val="3812725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Glasgow, c 1896</a:t>
            </a:r>
            <a:endParaRPr lang="cy-GB" dirty="0"/>
          </a:p>
        </p:txBody>
      </p:sp>
      <p:pic>
        <p:nvPicPr>
          <p:cNvPr id="268290" name="Picture 2" descr="D:\Regius CD archive\WPfiles backup 2011-11-08\Dyslexia\Dyslexia pics\Glasgow c 1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047" y="1412776"/>
            <a:ext cx="7089757" cy="51860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6</a:t>
            </a:fld>
            <a:endParaRPr lang="en-GB"/>
          </a:p>
        </p:txBody>
      </p:sp>
    </p:spTree>
    <p:extLst>
      <p:ext uri="{BB962C8B-B14F-4D97-AF65-F5344CB8AC3E}">
        <p14:creationId xmlns:p14="http://schemas.microsoft.com/office/powerpoint/2010/main" val="3422774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 y="1340768"/>
            <a:ext cx="4982616" cy="4536504"/>
          </a:xfrm>
        </p:spPr>
        <p:txBody>
          <a:bodyPr/>
          <a:lstStyle/>
          <a:p>
            <a:r>
              <a:rPr lang="en-GB" dirty="0" smtClean="0"/>
              <a:t>Adolph </a:t>
            </a:r>
            <a:r>
              <a:rPr lang="en-GB" dirty="0" err="1" smtClean="0"/>
              <a:t>Kussmaul</a:t>
            </a:r>
            <a:r>
              <a:rPr lang="en-GB" dirty="0" smtClean="0"/>
              <a:t/>
            </a:r>
            <a:br>
              <a:rPr lang="en-GB" dirty="0" smtClean="0"/>
            </a:br>
            <a:r>
              <a:rPr lang="en-GB" dirty="0" smtClean="0"/>
              <a:t>(1822-1902)</a:t>
            </a:r>
            <a:endParaRPr lang="cy-GB" dirty="0"/>
          </a:p>
        </p:txBody>
      </p:sp>
      <p:pic>
        <p:nvPicPr>
          <p:cNvPr id="269314" name="Picture 2" descr="D:\Regius CD archive\WPfiles backup 2011-11-08\Dyslexia\Dyslexia pics\Adolph Kussmaul(1822-19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843" y="636728"/>
            <a:ext cx="4240621" cy="58886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7</a:t>
            </a:fld>
            <a:endParaRPr lang="en-GB"/>
          </a:p>
        </p:txBody>
      </p:sp>
    </p:spTree>
    <p:extLst>
      <p:ext uri="{BB962C8B-B14F-4D97-AF65-F5344CB8AC3E}">
        <p14:creationId xmlns:p14="http://schemas.microsoft.com/office/powerpoint/2010/main" val="3736749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404664"/>
            <a:ext cx="4104456" cy="6624736"/>
          </a:xfrm>
        </p:spPr>
        <p:txBody>
          <a:bodyPr/>
          <a:lstStyle/>
          <a:p>
            <a:r>
              <a:rPr lang="en-GB" dirty="0" smtClean="0"/>
              <a:t>Rudolf Berlin</a:t>
            </a:r>
            <a:br>
              <a:rPr lang="en-GB" dirty="0" smtClean="0"/>
            </a:br>
            <a:r>
              <a:rPr lang="en-GB" dirty="0" smtClean="0"/>
              <a:t>(1833-97)</a:t>
            </a:r>
            <a:endParaRPr lang="cy-GB" dirty="0"/>
          </a:p>
        </p:txBody>
      </p:sp>
      <p:pic>
        <p:nvPicPr>
          <p:cNvPr id="270338" name="Picture 2" descr="D:\Regius CD archive\WPfiles backup 2011-11-08\Dyslexia\Dyslexia pics\Rudolf Berlin(1833-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4464496" cy="60863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524F1F0A-1A09-4FB4-9ECA-F6D1568B2F31}" type="slidenum">
              <a:rPr lang="en-GB" smtClean="0"/>
              <a:pPr>
                <a:defRPr/>
              </a:pPr>
              <a:t>8</a:t>
            </a:fld>
            <a:endParaRPr lang="en-GB"/>
          </a:p>
        </p:txBody>
      </p:sp>
    </p:spTree>
    <p:extLst>
      <p:ext uri="{BB962C8B-B14F-4D97-AF65-F5344CB8AC3E}">
        <p14:creationId xmlns:p14="http://schemas.microsoft.com/office/powerpoint/2010/main" val="1601607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D:\Regius CD archive\WPfiles backup 2011-11-08\Dyslexia\Dyslexia pics\Rudolf Berlin Wortblindheit 1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43408"/>
            <a:ext cx="4032448" cy="70592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524F1F0A-1A09-4FB4-9ECA-F6D1568B2F31}" type="slidenum">
              <a:rPr lang="en-GB" smtClean="0"/>
              <a:pPr>
                <a:defRPr/>
              </a:pPr>
              <a:t>9</a:t>
            </a:fld>
            <a:endParaRPr lang="en-GB"/>
          </a:p>
        </p:txBody>
      </p:sp>
    </p:spTree>
    <p:extLst>
      <p:ext uri="{BB962C8B-B14F-4D97-AF65-F5344CB8AC3E}">
        <p14:creationId xmlns:p14="http://schemas.microsoft.com/office/powerpoint/2010/main" val="1791659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10788</TotalTime>
  <Words>2112</Words>
  <Application>Microsoft Office PowerPoint</Application>
  <PresentationFormat>On-screen Show (4:3)</PresentationFormat>
  <Paragraphs>223</Paragraphs>
  <Slides>31</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Image</vt:lpstr>
      <vt:lpstr>PowerPoint Presentation</vt:lpstr>
      <vt:lpstr>How did I/we get here?</vt:lpstr>
      <vt:lpstr>THE PIONEERS</vt:lpstr>
      <vt:lpstr>Congenital Word Blindness</vt:lpstr>
      <vt:lpstr>Seaford, c 1896</vt:lpstr>
      <vt:lpstr>Glasgow, c 1896</vt:lpstr>
      <vt:lpstr>Adolph Kussmaul (1822-1902)</vt:lpstr>
      <vt:lpstr>Rudolf Berlin (1833-97)</vt:lpstr>
      <vt:lpstr>PowerPoint Presentation</vt:lpstr>
      <vt:lpstr>Strephosymbolia</vt:lpstr>
      <vt:lpstr>THE FOUNDERS</vt:lpstr>
      <vt:lpstr>ICAA Word Blind Centre</vt:lpstr>
      <vt:lpstr>Sandhya Naidoo “my family was riddled with dyslexia”</vt:lpstr>
      <vt:lpstr>Professor Tim Miles OBE “Come and have a chat” </vt:lpstr>
      <vt:lpstr>Bangor Dyslexia Unit</vt:lpstr>
      <vt:lpstr>Marion Welchman “The Needle and Thread of Dyslexia”</vt:lpstr>
      <vt:lpstr>Margaret Newton  Aston Dyslexia Unit (1977)</vt:lpstr>
      <vt:lpstr>Dr Bevé Hornsby Barts Dyslexia Clinic </vt:lpstr>
      <vt:lpstr>“Reach for the Stars”</vt:lpstr>
      <vt:lpstr>Helen Arkell ‘The Spellbinder’</vt:lpstr>
      <vt:lpstr>Isle of Wight Study  </vt:lpstr>
      <vt:lpstr>History of Dyslexia Policy</vt:lpstr>
      <vt:lpstr>Oral Histories and Life Stories</vt:lpstr>
      <vt:lpstr>OUR TEAM AND plans</vt:lpstr>
      <vt:lpstr>UK Dyslexia Specialists; Baltimore 1985</vt:lpstr>
      <vt:lpstr>Kate Nation Prof of Experimental Psychology</vt:lpstr>
      <vt:lpstr>William Whyte Prof of Social and Architectural History</vt:lpstr>
      <vt:lpstr>Launch of the Archive plan, 2014</vt:lpstr>
      <vt:lpstr>Victoria Murphy Prof of Applied Linguistics</vt:lpstr>
      <vt:lpstr>Cross-linguistic Perspectives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Maggie</dc:creator>
  <cp:lastModifiedBy>Julie Trisnan</cp:lastModifiedBy>
  <cp:revision>585</cp:revision>
  <cp:lastPrinted>2013-09-23T06:16:29Z</cp:lastPrinted>
  <dcterms:created xsi:type="dcterms:W3CDTF">2011-05-28T09:50:47Z</dcterms:created>
  <dcterms:modified xsi:type="dcterms:W3CDTF">2016-06-28T12:48:26Z</dcterms:modified>
</cp:coreProperties>
</file>